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Inter Light"/>
      <p:regular r:id="rId51"/>
      <p:bold r:id="rId52"/>
    </p:embeddedFont>
    <p:embeddedFont>
      <p:font typeface="Inter"/>
      <p:regular r:id="rId53"/>
      <p:bold r:id="rId54"/>
    </p:embeddedFont>
    <p:embeddedFont>
      <p:font typeface="Anybody ExtraBold"/>
      <p:bold r:id="rId55"/>
      <p:boldItalic r:id="rId56"/>
    </p:embeddedFont>
    <p:embeddedFont>
      <p:font typeface="Lato"/>
      <p:regular r:id="rId57"/>
      <p:bold r:id="rId58"/>
      <p:italic r:id="rId59"/>
      <p:boldItalic r:id="rId60"/>
    </p:embeddedFont>
    <p:embeddedFont>
      <p:font typeface="Lato Light"/>
      <p:regular r:id="rId61"/>
      <p:bold r:id="rId62"/>
      <p:italic r:id="rId63"/>
      <p:boldItalic r:id="rId64"/>
    </p:embeddedFont>
    <p:embeddedFont>
      <p:font typeface="Work Sans Medium"/>
      <p:regular r:id="rId65"/>
      <p:bold r:id="rId66"/>
      <p:italic r:id="rId67"/>
      <p:boldItalic r:id="rId68"/>
    </p:embeddedFont>
    <p:embeddedFont>
      <p:font typeface="DM Sans"/>
      <p:regular r:id="rId69"/>
      <p:bold r:id="rId70"/>
      <p:italic r:id="rId71"/>
      <p:boldItalic r:id="rId72"/>
    </p:embeddedFont>
    <p:embeddedFont>
      <p:font typeface="Anybody"/>
      <p:regular r:id="rId73"/>
      <p:bold r:id="rId74"/>
      <p:italic r:id="rId75"/>
      <p:boldItalic r:id="rId76"/>
    </p:embeddedFont>
    <p:embeddedFont>
      <p:font typeface="Anybody Black"/>
      <p:bold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31">
          <p15:clr>
            <a:srgbClr val="A4A3A4"/>
          </p15:clr>
        </p15:guide>
        <p15:guide id="2" pos="242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87EF8F-E30E-4731-BE1E-9EBE5BF44684}">
  <a:tblStyle styleId="{2E87EF8F-E30E-4731-BE1E-9EBE5BF446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31" orient="horz"/>
        <p:guide pos="242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nybody-regular.fntdata"/><Relationship Id="rId72" Type="http://schemas.openxmlformats.org/officeDocument/2006/relationships/font" Target="fonts/DMSans-boldItalic.fntdata"/><Relationship Id="rId31" Type="http://schemas.openxmlformats.org/officeDocument/2006/relationships/slide" Target="slides/slide25.xml"/><Relationship Id="rId75" Type="http://schemas.openxmlformats.org/officeDocument/2006/relationships/font" Target="fonts/Anybody-italic.fntdata"/><Relationship Id="rId30" Type="http://schemas.openxmlformats.org/officeDocument/2006/relationships/slide" Target="slides/slide24.xml"/><Relationship Id="rId74" Type="http://schemas.openxmlformats.org/officeDocument/2006/relationships/font" Target="fonts/Anybody-bold.fntdata"/><Relationship Id="rId33" Type="http://schemas.openxmlformats.org/officeDocument/2006/relationships/slide" Target="slides/slide27.xml"/><Relationship Id="rId77" Type="http://schemas.openxmlformats.org/officeDocument/2006/relationships/font" Target="fonts/AnybodyBlack-bold.fntdata"/><Relationship Id="rId32" Type="http://schemas.openxmlformats.org/officeDocument/2006/relationships/slide" Target="slides/slide26.xml"/><Relationship Id="rId76" Type="http://schemas.openxmlformats.org/officeDocument/2006/relationships/font" Target="fonts/Anybody-boldItalic.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AnybodyBlack-boldItalic.fntdata"/><Relationship Id="rId71" Type="http://schemas.openxmlformats.org/officeDocument/2006/relationships/font" Target="fonts/DMSans-italic.fntdata"/><Relationship Id="rId70" Type="http://schemas.openxmlformats.org/officeDocument/2006/relationships/font" Target="fonts/DM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Light-bold.fntdata"/><Relationship Id="rId61" Type="http://schemas.openxmlformats.org/officeDocument/2006/relationships/font" Target="fonts/LatoLight-regular.fntdata"/><Relationship Id="rId20" Type="http://schemas.openxmlformats.org/officeDocument/2006/relationships/slide" Target="slides/slide14.xml"/><Relationship Id="rId64" Type="http://schemas.openxmlformats.org/officeDocument/2006/relationships/font" Target="fonts/LatoLight-boldItalic.fntdata"/><Relationship Id="rId63" Type="http://schemas.openxmlformats.org/officeDocument/2006/relationships/font" Target="fonts/LatoLight-italic.fntdata"/><Relationship Id="rId22" Type="http://schemas.openxmlformats.org/officeDocument/2006/relationships/slide" Target="slides/slide16.xml"/><Relationship Id="rId66" Type="http://schemas.openxmlformats.org/officeDocument/2006/relationships/font" Target="fonts/WorkSansMedium-bold.fntdata"/><Relationship Id="rId21" Type="http://schemas.openxmlformats.org/officeDocument/2006/relationships/slide" Target="slides/slide15.xml"/><Relationship Id="rId65" Type="http://schemas.openxmlformats.org/officeDocument/2006/relationships/font" Target="fonts/WorkSansMedium-regular.fntdata"/><Relationship Id="rId24" Type="http://schemas.openxmlformats.org/officeDocument/2006/relationships/slide" Target="slides/slide18.xml"/><Relationship Id="rId68" Type="http://schemas.openxmlformats.org/officeDocument/2006/relationships/font" Target="fonts/WorkSansMedium-boldItalic.fntdata"/><Relationship Id="rId23" Type="http://schemas.openxmlformats.org/officeDocument/2006/relationships/slide" Target="slides/slide17.xml"/><Relationship Id="rId67" Type="http://schemas.openxmlformats.org/officeDocument/2006/relationships/font" Target="fonts/WorkSansMedium-italic.fntdata"/><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DM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Light-regular.fntdata"/><Relationship Id="rId50" Type="http://schemas.openxmlformats.org/officeDocument/2006/relationships/slide" Target="slides/slide44.xml"/><Relationship Id="rId53" Type="http://schemas.openxmlformats.org/officeDocument/2006/relationships/font" Target="fonts/Inter-regular.fntdata"/><Relationship Id="rId52" Type="http://schemas.openxmlformats.org/officeDocument/2006/relationships/font" Target="fonts/InterLight-bold.fntdata"/><Relationship Id="rId11" Type="http://schemas.openxmlformats.org/officeDocument/2006/relationships/slide" Target="slides/slide5.xml"/><Relationship Id="rId55" Type="http://schemas.openxmlformats.org/officeDocument/2006/relationships/font" Target="fonts/AnybodyExtraBold-bold.fntdata"/><Relationship Id="rId10" Type="http://schemas.openxmlformats.org/officeDocument/2006/relationships/slide" Target="slides/slide4.xml"/><Relationship Id="rId54" Type="http://schemas.openxmlformats.org/officeDocument/2006/relationships/font" Target="fonts/Inter-bold.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AnybodyExtraBold-boldItalic.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Obligatoria.</a:t>
            </a:r>
            <a:br>
              <a:rPr b="1" lang="es-419"/>
            </a:br>
            <a:r>
              <a:rPr lang="es-419"/>
              <a:t>Se completa con el título de la clase y a la carrera que pertenece (si es necesario, también se puede agregar módulo)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26f3916a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526f3916a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texto e imagen. Si no alcanza, no sobrecargar, usar otra con el mismo título para indicar que continúa el mismo módulo.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imagen completa.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26f3916a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526f3916a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526f3916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526f3916a4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citas.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26f3916a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526f3916a4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el contenido más importante de la clase. En una presentación de 50 slides usar máximo 5 de estas.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26f3916a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526f3916a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citas.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solidFill>
                  <a:schemeClr val="dk1"/>
                </a:solidFill>
              </a:rPr>
              <a:t>Obligatoria. </a:t>
            </a:r>
            <a:br>
              <a:rPr b="1" lang="es-419">
                <a:solidFill>
                  <a:schemeClr val="dk1"/>
                </a:solidFill>
              </a:rPr>
            </a:br>
            <a:r>
              <a:rPr lang="es-419">
                <a:solidFill>
                  <a:schemeClr val="dk1"/>
                </a:solidFill>
              </a:rPr>
              <a:t>Indican aquello que se pretende que el estudiante logre con la clase. Recuerda que se enuncian en principio con el verbo en infinitivo delante (por ejemplo: “Comprender…”, “Analizar…”, “conocer…”, etc). Se debe destacar en negrita el verbo. Los objetivos deben ser concretos, medibles y coherentes con los contenidos.</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526f3916a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526f3916a4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26f3916a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2526f3916a4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26f3916a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526f3916a4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26f3916a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526f3916a4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526f3916a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2526f3916a4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26f3916a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526f3916a4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26f3916a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2526f3916a4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26f3916a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526f3916a4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26f3916a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526f3916a4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526f3916a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526f3916a4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26f3916a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526f3916a4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imagen completa.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526f3916a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526f3916a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26f3916a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526f3916a4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26f3916a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526f3916a4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526f3916a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526f3916a4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26f3916a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526f3916a4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26f3916a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526f3916a4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imagen completa.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26f3916a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526f3916a4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26f3916a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526f3916a4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26f3916a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526f3916a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Obligatoria.</a:t>
            </a:r>
            <a:endParaRPr b="1"/>
          </a:p>
          <a:p>
            <a:pPr indent="0" lvl="0" marL="0" rtl="0" algn="l">
              <a:lnSpc>
                <a:spcPct val="100000"/>
              </a:lnSpc>
              <a:spcBef>
                <a:spcPts val="0"/>
              </a:spcBef>
              <a:spcAft>
                <a:spcPts val="0"/>
              </a:spcAft>
              <a:buClr>
                <a:schemeClr val="dk1"/>
              </a:buClr>
              <a:buSzPts val="1100"/>
              <a:buFont typeface="Arial"/>
              <a:buNone/>
            </a:pPr>
            <a:r>
              <a:rPr lang="es-419"/>
              <a:t>Usar para los temas más importantes de la clase, donde se introducen conceptos que se ven en varios slides. No hay que usarla para todos los temas.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26f3916a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526f3916a4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slides de consejos.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solidFill>
                  <a:schemeClr val="dk1"/>
                </a:solidFill>
              </a:rPr>
              <a:t>Obligatoria.</a:t>
            </a:r>
            <a:br>
              <a:rPr lang="es-419">
                <a:solidFill>
                  <a:schemeClr val="dk1"/>
                </a:solidFill>
              </a:rPr>
            </a:br>
            <a:r>
              <a:rPr lang="es-419">
                <a:solidFill>
                  <a:schemeClr val="dk1"/>
                </a:solidFill>
              </a:rPr>
              <a:t>Completar el resumen con palabras claves de lo visto.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50f53435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250f53435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rPr>
              <a:t>Obligatoria.</a:t>
            </a:r>
            <a:br>
              <a:rPr lang="es-419">
                <a:solidFill>
                  <a:schemeClr val="dk1"/>
                </a:solidFill>
              </a:rPr>
            </a:br>
            <a:r>
              <a:rPr lang="es-419">
                <a:solidFill>
                  <a:schemeClr val="dk1"/>
                </a:solidFill>
              </a:rPr>
              <a:t>De cierre.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rPr>
              <a:t>Obligatoria.</a:t>
            </a:r>
            <a:br>
              <a:rPr lang="es-419">
                <a:solidFill>
                  <a:schemeClr val="dk1"/>
                </a:solidFill>
              </a:rPr>
            </a:br>
            <a:r>
              <a:rPr lang="es-419">
                <a:solidFill>
                  <a:schemeClr val="dk1"/>
                </a:solidFill>
              </a:rPr>
              <a:t>De cierre.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Si no alcanza, no sobrecargar, usar otra con el mismo título para indicar que continúa el mismo módulo.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texto e imagen. Si no alcanza, no sobrecargar, usar otra con el mismo título para indicar que continúa el mismo módulo.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texto e imagen. Si no alcanza, no sobrecargar, usar otra con el mismo título para indicar que continúa el mismo módulo.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26f3916a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526f3916a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9" name="Google Shape;4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 name="Google Shape;56;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3" name="Shape 73"/>
        <p:cNvGrpSpPr/>
        <p:nvPr/>
      </p:nvGrpSpPr>
      <p:grpSpPr>
        <a:xfrm>
          <a:off x="0" y="0"/>
          <a:ext cx="0" cy="0"/>
          <a:chOff x="0" y="0"/>
          <a:chExt cx="0" cy="0"/>
        </a:xfrm>
      </p:grpSpPr>
      <p:sp>
        <p:nvSpPr>
          <p:cNvPr id="74" name="Google Shape;7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75" name="Google Shape;75;p2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6" name="Shape 76"/>
        <p:cNvGrpSpPr/>
        <p:nvPr/>
      </p:nvGrpSpPr>
      <p:grpSpPr>
        <a:xfrm>
          <a:off x="0" y="0"/>
          <a:ext cx="0" cy="0"/>
          <a:chOff x="0" y="0"/>
          <a:chExt cx="0" cy="0"/>
        </a:xfrm>
      </p:grpSpPr>
      <p:sp>
        <p:nvSpPr>
          <p:cNvPr id="77" name="Google Shape;7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78" name="Google Shape;78;p25"/>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79" name="Google Shape;79;p25"/>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 name="Shape 22"/>
        <p:cNvGrpSpPr/>
        <p:nvPr/>
      </p:nvGrpSpPr>
      <p:grpSpPr>
        <a:xfrm>
          <a:off x="0" y="0"/>
          <a:ext cx="0" cy="0"/>
          <a:chOff x="0" y="0"/>
          <a:chExt cx="0" cy="0"/>
        </a:xfrm>
      </p:grpSpPr>
      <p:pic>
        <p:nvPicPr>
          <p:cNvPr id="23" name="Google Shape;23;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24" name="Shape 24"/>
        <p:cNvGrpSpPr/>
        <p:nvPr/>
      </p:nvGrpSpPr>
      <p:grpSpPr>
        <a:xfrm>
          <a:off x="0" y="0"/>
          <a:ext cx="0" cy="0"/>
          <a:chOff x="0" y="0"/>
          <a:chExt cx="0" cy="0"/>
        </a:xfrm>
      </p:grpSpPr>
      <p:sp>
        <p:nvSpPr>
          <p:cNvPr id="25" name="Google Shape;25;p7"/>
          <p:cNvSpPr txBox="1"/>
          <p:nvPr>
            <p:ph type="title"/>
          </p:nvPr>
        </p:nvSpPr>
        <p:spPr>
          <a:xfrm>
            <a:off x="723450" y="511025"/>
            <a:ext cx="7697100" cy="482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Arial"/>
              <a:buNone/>
              <a:defRPr>
                <a:solidFill>
                  <a:schemeClr val="lt1"/>
                </a:solidFill>
                <a:latin typeface="Arial"/>
                <a:ea typeface="Arial"/>
                <a:cs typeface="Arial"/>
                <a:sym typeface="Arial"/>
              </a:defRPr>
            </a:lvl1pPr>
            <a:lvl2pPr lvl="1" algn="l">
              <a:lnSpc>
                <a:spcPct val="100000"/>
              </a:lnSpc>
              <a:spcBef>
                <a:spcPts val="0"/>
              </a:spcBef>
              <a:spcAft>
                <a:spcPts val="0"/>
              </a:spcAft>
              <a:buSzPts val="2800"/>
              <a:buFont typeface="Arial"/>
              <a:buNone/>
              <a:defRPr>
                <a:latin typeface="Arial"/>
                <a:ea typeface="Arial"/>
                <a:cs typeface="Arial"/>
                <a:sym typeface="Arial"/>
              </a:defRPr>
            </a:lvl2pPr>
            <a:lvl3pPr lvl="2" algn="l">
              <a:lnSpc>
                <a:spcPct val="100000"/>
              </a:lnSpc>
              <a:spcBef>
                <a:spcPts val="0"/>
              </a:spcBef>
              <a:spcAft>
                <a:spcPts val="0"/>
              </a:spcAft>
              <a:buSzPts val="2800"/>
              <a:buFont typeface="Arial"/>
              <a:buNone/>
              <a:defRPr>
                <a:latin typeface="Arial"/>
                <a:ea typeface="Arial"/>
                <a:cs typeface="Arial"/>
                <a:sym typeface="Arial"/>
              </a:defRPr>
            </a:lvl3pPr>
            <a:lvl4pPr lvl="3" algn="l">
              <a:lnSpc>
                <a:spcPct val="100000"/>
              </a:lnSpc>
              <a:spcBef>
                <a:spcPts val="0"/>
              </a:spcBef>
              <a:spcAft>
                <a:spcPts val="0"/>
              </a:spcAft>
              <a:buSzPts val="2800"/>
              <a:buFont typeface="Arial"/>
              <a:buNone/>
              <a:defRPr>
                <a:latin typeface="Arial"/>
                <a:ea typeface="Arial"/>
                <a:cs typeface="Arial"/>
                <a:sym typeface="Arial"/>
              </a:defRPr>
            </a:lvl4pPr>
            <a:lvl5pPr lvl="4" algn="l">
              <a:lnSpc>
                <a:spcPct val="100000"/>
              </a:lnSpc>
              <a:spcBef>
                <a:spcPts val="0"/>
              </a:spcBef>
              <a:spcAft>
                <a:spcPts val="0"/>
              </a:spcAft>
              <a:buSzPts val="2800"/>
              <a:buFont typeface="Arial"/>
              <a:buNone/>
              <a:defRPr>
                <a:latin typeface="Arial"/>
                <a:ea typeface="Arial"/>
                <a:cs typeface="Arial"/>
                <a:sym typeface="Arial"/>
              </a:defRPr>
            </a:lvl5pPr>
            <a:lvl6pPr lvl="5" algn="l">
              <a:lnSpc>
                <a:spcPct val="100000"/>
              </a:lnSpc>
              <a:spcBef>
                <a:spcPts val="0"/>
              </a:spcBef>
              <a:spcAft>
                <a:spcPts val="0"/>
              </a:spcAft>
              <a:buSzPts val="2800"/>
              <a:buFont typeface="Arial"/>
              <a:buNone/>
              <a:defRPr>
                <a:latin typeface="Arial"/>
                <a:ea typeface="Arial"/>
                <a:cs typeface="Arial"/>
                <a:sym typeface="Arial"/>
              </a:defRPr>
            </a:lvl6pPr>
            <a:lvl7pPr lvl="6" algn="l">
              <a:lnSpc>
                <a:spcPct val="100000"/>
              </a:lnSpc>
              <a:spcBef>
                <a:spcPts val="0"/>
              </a:spcBef>
              <a:spcAft>
                <a:spcPts val="0"/>
              </a:spcAft>
              <a:buSzPts val="2800"/>
              <a:buFont typeface="Arial"/>
              <a:buNone/>
              <a:defRPr>
                <a:latin typeface="Arial"/>
                <a:ea typeface="Arial"/>
                <a:cs typeface="Arial"/>
                <a:sym typeface="Arial"/>
              </a:defRPr>
            </a:lvl7pPr>
            <a:lvl8pPr lvl="7" algn="l">
              <a:lnSpc>
                <a:spcPct val="100000"/>
              </a:lnSpc>
              <a:spcBef>
                <a:spcPts val="0"/>
              </a:spcBef>
              <a:spcAft>
                <a:spcPts val="0"/>
              </a:spcAft>
              <a:buSzPts val="2800"/>
              <a:buFont typeface="Arial"/>
              <a:buNone/>
              <a:defRPr>
                <a:latin typeface="Arial"/>
                <a:ea typeface="Arial"/>
                <a:cs typeface="Arial"/>
                <a:sym typeface="Arial"/>
              </a:defRPr>
            </a:lvl8pPr>
            <a:lvl9pPr lvl="8" algn="l">
              <a:lnSpc>
                <a:spcPct val="100000"/>
              </a:lnSpc>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pic>
        <p:nvPicPr>
          <p:cNvPr id="84" name="Google Shape;84;p26"/>
          <p:cNvPicPr preferRelativeResize="0"/>
          <p:nvPr/>
        </p:nvPicPr>
        <p:blipFill rotWithShape="1">
          <a:blip r:embed="rId4">
            <a:alphaModFix/>
          </a:blip>
          <a:srcRect b="24383"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3921"/>
              </a:srgbClr>
            </a:outerShdw>
          </a:effectLst>
        </p:spPr>
      </p:pic>
      <p:sp>
        <p:nvSpPr>
          <p:cNvPr id="85" name="Google Shape;85;p26"/>
          <p:cNvSpPr txBox="1"/>
          <p:nvPr/>
        </p:nvSpPr>
        <p:spPr>
          <a:xfrm>
            <a:off x="3942650" y="1600050"/>
            <a:ext cx="4393200" cy="769500"/>
          </a:xfrm>
          <a:prstGeom prst="rect">
            <a:avLst/>
          </a:prstGeom>
          <a:noFill/>
          <a:ln>
            <a:noFill/>
          </a:ln>
          <a:effectLst>
            <a:outerShdw blurRad="57150" rotWithShape="0" algn="bl" dir="5400000" dist="19050">
              <a:srgbClr val="000000">
                <a:alpha val="49803"/>
              </a:srgbClr>
            </a:outerShdw>
          </a:effectLst>
        </p:spPr>
        <p:txBody>
          <a:bodyPr anchorCtr="0" anchor="t" bIns="45725" lIns="45725" spcFirstLastPara="1" rIns="46600" wrap="square" tIns="45725">
            <a:spAutoFit/>
          </a:bodyPr>
          <a:lstStyle/>
          <a:p>
            <a:pPr indent="0" lvl="0" marL="457200" marR="0" rtl="0" algn="l">
              <a:lnSpc>
                <a:spcPct val="100000"/>
              </a:lnSpc>
              <a:spcBef>
                <a:spcPts val="0"/>
              </a:spcBef>
              <a:spcAft>
                <a:spcPts val="0"/>
              </a:spcAft>
              <a:buClr>
                <a:srgbClr val="000000"/>
              </a:buClr>
              <a:buSzPts val="4400"/>
              <a:buFont typeface="Arial"/>
              <a:buNone/>
            </a:pPr>
            <a:r>
              <a:rPr b="1" lang="es-419" sz="4400">
                <a:solidFill>
                  <a:srgbClr val="FAFAFA"/>
                </a:solidFill>
                <a:latin typeface="Anybody"/>
                <a:ea typeface="Anybody"/>
                <a:cs typeface="Anybody"/>
                <a:sym typeface="Anybody"/>
              </a:rPr>
              <a:t>Apache</a:t>
            </a:r>
            <a:endParaRPr b="1" i="0" sz="4400" u="none" cap="none" strike="noStrike">
              <a:solidFill>
                <a:srgbClr val="FAFAFA"/>
              </a:solidFill>
              <a:latin typeface="Anybody"/>
              <a:ea typeface="Anybody"/>
              <a:cs typeface="Anybody"/>
              <a:sym typeface="Anybody"/>
            </a:endParaRPr>
          </a:p>
        </p:txBody>
      </p:sp>
      <p:sp>
        <p:nvSpPr>
          <p:cNvPr id="86" name="Google Shape;86;p26"/>
          <p:cNvSpPr txBox="1"/>
          <p:nvPr/>
        </p:nvSpPr>
        <p:spPr>
          <a:xfrm>
            <a:off x="4152613" y="2140800"/>
            <a:ext cx="4771800" cy="861900"/>
          </a:xfrm>
          <a:prstGeom prst="rect">
            <a:avLst/>
          </a:prstGeom>
          <a:noFill/>
          <a:ln>
            <a:noFill/>
          </a:ln>
          <a:effectLst>
            <a:outerShdw blurRad="57150" rotWithShape="0" algn="bl" dir="5400000" dist="19050">
              <a:srgbClr val="000000">
                <a:alpha val="49803"/>
              </a:srgbClr>
            </a:outerShdw>
          </a:effectLst>
        </p:spPr>
        <p:txBody>
          <a:bodyPr anchorCtr="0" anchor="t" bIns="45725" lIns="45725" spcFirstLastPara="1" rIns="46600" wrap="square" tIns="45725">
            <a:spAutoFit/>
          </a:bodyPr>
          <a:lstStyle/>
          <a:p>
            <a:pPr indent="0" lvl="0" marL="457200" marR="0" rtl="0" algn="l">
              <a:lnSpc>
                <a:spcPct val="100000"/>
              </a:lnSpc>
              <a:spcBef>
                <a:spcPts val="0"/>
              </a:spcBef>
              <a:spcAft>
                <a:spcPts val="0"/>
              </a:spcAft>
              <a:buClr>
                <a:srgbClr val="000000"/>
              </a:buClr>
              <a:buSzPts val="5000"/>
              <a:buFont typeface="Arial"/>
              <a:buNone/>
            </a:pPr>
            <a:r>
              <a:rPr lang="es-419" sz="5000">
                <a:solidFill>
                  <a:srgbClr val="FFFF01"/>
                </a:solidFill>
                <a:latin typeface="Anybody Black"/>
                <a:ea typeface="Anybody Black"/>
                <a:cs typeface="Anybody Black"/>
                <a:sym typeface="Anybody Black"/>
              </a:rPr>
              <a:t>Spark</a:t>
            </a:r>
            <a:endParaRPr b="0" i="0" sz="5000" u="none" cap="none" strike="noStrike">
              <a:solidFill>
                <a:srgbClr val="FFFF01"/>
              </a:solidFill>
              <a:latin typeface="Anybody Black"/>
              <a:ea typeface="Anybody Black"/>
              <a:cs typeface="Anybody Black"/>
              <a:sym typeface="Anybody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35"/>
          <p:cNvSpPr txBox="1"/>
          <p:nvPr/>
        </p:nvSpPr>
        <p:spPr>
          <a:xfrm>
            <a:off x="866950" y="745188"/>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Anybody"/>
                <a:ea typeface="Anybody"/>
                <a:cs typeface="Anybody"/>
                <a:sym typeface="Anybody"/>
              </a:rPr>
              <a:t>¿Para qué sirve?</a:t>
            </a:r>
            <a:endParaRPr b="1" i="0" sz="4000" u="none" cap="none" strike="noStrike">
              <a:solidFill>
                <a:schemeClr val="dk1"/>
              </a:solidFill>
              <a:latin typeface="Anybody"/>
              <a:ea typeface="Anybody"/>
              <a:cs typeface="Anybody"/>
              <a:sym typeface="Anybody"/>
            </a:endParaRPr>
          </a:p>
        </p:txBody>
      </p:sp>
      <p:sp>
        <p:nvSpPr>
          <p:cNvPr id="159" name="Google Shape;159;p35"/>
          <p:cNvSpPr txBox="1"/>
          <p:nvPr/>
        </p:nvSpPr>
        <p:spPr>
          <a:xfrm>
            <a:off x="1001275" y="1916500"/>
            <a:ext cx="38049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s-419" sz="1350">
                <a:latin typeface="Inter"/>
                <a:ea typeface="Inter"/>
                <a:cs typeface="Inter"/>
                <a:sym typeface="Inter"/>
              </a:rPr>
              <a:t>Spark</a:t>
            </a:r>
            <a:r>
              <a:rPr lang="es-419" sz="1350">
                <a:latin typeface="Inter"/>
                <a:ea typeface="Inter"/>
                <a:cs typeface="Inter"/>
                <a:sym typeface="Inter"/>
              </a:rPr>
              <a:t> tiene una arquitectura de capas bien definida donde todos los componentes están relacionados e integrados con extensiones y librerías.</a:t>
            </a:r>
            <a:endParaRPr sz="1350">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s-419" sz="1350">
                <a:latin typeface="Inter"/>
                <a:ea typeface="Inter"/>
                <a:cs typeface="Inter"/>
                <a:sym typeface="Inter"/>
              </a:rPr>
              <a:t>Está basado en </a:t>
            </a:r>
            <a:r>
              <a:rPr b="1" lang="es-419" sz="1350">
                <a:highlight>
                  <a:srgbClr val="FEFE1E"/>
                </a:highlight>
                <a:latin typeface="Inter"/>
                <a:ea typeface="Inter"/>
                <a:cs typeface="Inter"/>
                <a:sym typeface="Inter"/>
              </a:rPr>
              <a:t>dos abstracciones</a:t>
            </a:r>
            <a:r>
              <a:rPr lang="es-419" sz="1350">
                <a:latin typeface="Inter"/>
                <a:ea typeface="Inter"/>
                <a:cs typeface="Inter"/>
                <a:sym typeface="Inter"/>
              </a:rPr>
              <a:t>:</a:t>
            </a:r>
            <a:endParaRPr sz="1350">
              <a:latin typeface="Inter"/>
              <a:ea typeface="Inter"/>
              <a:cs typeface="Inter"/>
              <a:sym typeface="Inter"/>
            </a:endParaRPr>
          </a:p>
          <a:p>
            <a:pPr indent="-314325" lvl="0" marL="457200" rtl="0" algn="l">
              <a:lnSpc>
                <a:spcPct val="115000"/>
              </a:lnSpc>
              <a:spcBef>
                <a:spcPts val="1200"/>
              </a:spcBef>
              <a:spcAft>
                <a:spcPts val="0"/>
              </a:spcAft>
              <a:buSzPts val="1350"/>
              <a:buFont typeface="Inter"/>
              <a:buChar char="●"/>
            </a:pPr>
            <a:r>
              <a:rPr b="1" lang="es-419" sz="1350">
                <a:latin typeface="Inter"/>
                <a:ea typeface="Inter"/>
                <a:cs typeface="Inter"/>
                <a:sym typeface="Inter"/>
              </a:rPr>
              <a:t>RDD</a:t>
            </a:r>
            <a:r>
              <a:rPr lang="es-419" sz="1350">
                <a:latin typeface="Inter"/>
                <a:ea typeface="Inter"/>
                <a:cs typeface="Inter"/>
                <a:sym typeface="Inter"/>
              </a:rPr>
              <a:t> (Resilient Distributed Dataset)</a:t>
            </a:r>
            <a:endParaRPr sz="1350">
              <a:latin typeface="Inter"/>
              <a:ea typeface="Inter"/>
              <a:cs typeface="Inter"/>
              <a:sym typeface="Inter"/>
            </a:endParaRPr>
          </a:p>
          <a:p>
            <a:pPr indent="-314325" lvl="0" marL="457200" rtl="0" algn="l">
              <a:lnSpc>
                <a:spcPct val="115000"/>
              </a:lnSpc>
              <a:spcBef>
                <a:spcPts val="0"/>
              </a:spcBef>
              <a:spcAft>
                <a:spcPts val="0"/>
              </a:spcAft>
              <a:buSzPts val="1350"/>
              <a:buFont typeface="Inter"/>
              <a:buChar char="●"/>
            </a:pPr>
            <a:r>
              <a:rPr b="1" lang="es-419" sz="1350">
                <a:latin typeface="Inter"/>
                <a:ea typeface="Inter"/>
                <a:cs typeface="Inter"/>
                <a:sym typeface="Inter"/>
              </a:rPr>
              <a:t>DAG</a:t>
            </a:r>
            <a:r>
              <a:rPr lang="es-419" sz="1350">
                <a:latin typeface="Inter"/>
                <a:ea typeface="Inter"/>
                <a:cs typeface="Inter"/>
                <a:sym typeface="Inter"/>
              </a:rPr>
              <a:t> (Directed Acylic Graph)</a:t>
            </a:r>
            <a:endParaRPr sz="1350">
              <a:latin typeface="Inter"/>
              <a:ea typeface="Inter"/>
              <a:cs typeface="Inter"/>
              <a:sym typeface="Inter"/>
            </a:endParaRPr>
          </a:p>
        </p:txBody>
      </p:sp>
      <p:pic>
        <p:nvPicPr>
          <p:cNvPr id="160" name="Google Shape;160;p35"/>
          <p:cNvPicPr preferRelativeResize="0"/>
          <p:nvPr/>
        </p:nvPicPr>
        <p:blipFill rotWithShape="1">
          <a:blip r:embed="rId4">
            <a:alphaModFix/>
          </a:blip>
          <a:srcRect b="0" l="2210" r="0" t="1487"/>
          <a:stretch/>
        </p:blipFill>
        <p:spPr>
          <a:xfrm>
            <a:off x="5533475" y="1408200"/>
            <a:ext cx="2822674" cy="305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6"/>
          <p:cNvPicPr preferRelativeResize="0"/>
          <p:nvPr/>
        </p:nvPicPr>
        <p:blipFill rotWithShape="1">
          <a:blip r:embed="rId3">
            <a:alphaModFix/>
          </a:blip>
          <a:srcRect b="0" l="0" r="0" t="0"/>
          <a:stretch/>
        </p:blipFill>
        <p:spPr>
          <a:xfrm>
            <a:off x="-16450" y="0"/>
            <a:ext cx="9176899" cy="5143500"/>
          </a:xfrm>
          <a:prstGeom prst="rect">
            <a:avLst/>
          </a:prstGeom>
          <a:noFill/>
          <a:ln>
            <a:noFill/>
          </a:ln>
        </p:spPr>
      </p:pic>
      <p:sp>
        <p:nvSpPr>
          <p:cNvPr id="166" name="Google Shape;166;p36"/>
          <p:cNvSpPr txBox="1"/>
          <p:nvPr/>
        </p:nvSpPr>
        <p:spPr>
          <a:xfrm>
            <a:off x="3729456" y="2264828"/>
            <a:ext cx="16851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Inter"/>
                <a:ea typeface="Inter"/>
                <a:cs typeface="Inter"/>
                <a:sym typeface="Inter"/>
              </a:rPr>
              <a:t>SOLO IMAGEN</a:t>
            </a:r>
            <a:endParaRPr b="0" i="0" sz="1350" u="none" cap="none" strike="noStrike">
              <a:solidFill>
                <a:srgbClr val="000000"/>
              </a:solidFill>
              <a:latin typeface="Inter"/>
              <a:ea typeface="Inter"/>
              <a:cs typeface="Inter"/>
              <a:sym typeface="Inter"/>
            </a:endParaRPr>
          </a:p>
        </p:txBody>
      </p:sp>
      <p:pic>
        <p:nvPicPr>
          <p:cNvPr id="167" name="Google Shape;167;p36"/>
          <p:cNvPicPr preferRelativeResize="0"/>
          <p:nvPr/>
        </p:nvPicPr>
        <p:blipFill rotWithShape="1">
          <a:blip r:embed="rId4">
            <a:alphaModFix/>
          </a:blip>
          <a:srcRect b="1826" l="0" r="0" t="0"/>
          <a:stretch/>
        </p:blipFill>
        <p:spPr>
          <a:xfrm>
            <a:off x="0" y="0"/>
            <a:ext cx="9143999" cy="5090799"/>
          </a:xfrm>
          <a:prstGeom prst="rect">
            <a:avLst/>
          </a:prstGeom>
          <a:noFill/>
          <a:ln>
            <a:noFill/>
          </a:ln>
        </p:spPr>
      </p:pic>
      <p:sp>
        <p:nvSpPr>
          <p:cNvPr id="168" name="Google Shape;168;p36"/>
          <p:cNvSpPr txBox="1"/>
          <p:nvPr/>
        </p:nvSpPr>
        <p:spPr>
          <a:xfrm>
            <a:off x="719400" y="40791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Anybody"/>
                <a:ea typeface="Anybody"/>
                <a:cs typeface="Anybody"/>
                <a:sym typeface="Anybody"/>
              </a:rPr>
              <a:t>Cluster Spark</a:t>
            </a:r>
            <a:endParaRPr b="1" i="0" sz="4000" u="none" cap="none" strike="noStrike">
              <a:solidFill>
                <a:schemeClr val="dk1"/>
              </a:solidFill>
              <a:latin typeface="Anybody"/>
              <a:ea typeface="Anybody"/>
              <a:cs typeface="Anybody"/>
              <a:sym typeface="Anybod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7"/>
          <p:cNvSpPr txBox="1"/>
          <p:nvPr/>
        </p:nvSpPr>
        <p:spPr>
          <a:xfrm flipH="1" rot="-60343">
            <a:off x="1674827" y="1772870"/>
            <a:ext cx="5794193" cy="1597744"/>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Hadoop-</a:t>
            </a:r>
            <a:r>
              <a:rPr lang="es-419" sz="5400">
                <a:solidFill>
                  <a:srgbClr val="222222"/>
                </a:solidFill>
                <a:latin typeface="Anybody Black"/>
                <a:ea typeface="Anybody Black"/>
                <a:cs typeface="Anybody Black"/>
                <a:sym typeface="Anybody Black"/>
              </a:rPr>
              <a:t> Spark</a:t>
            </a:r>
            <a:endParaRPr b="0" i="0" sz="5400" u="none" cap="none" strike="noStrike">
              <a:solidFill>
                <a:srgbClr val="222222"/>
              </a:solidFill>
              <a:latin typeface="Anybody Black"/>
              <a:ea typeface="Anybody Black"/>
              <a:cs typeface="Anybody Black"/>
              <a:sym typeface="Anybody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graphicFrame>
        <p:nvGraphicFramePr>
          <p:cNvPr id="178" name="Google Shape;178;p38"/>
          <p:cNvGraphicFramePr/>
          <p:nvPr/>
        </p:nvGraphicFramePr>
        <p:xfrm>
          <a:off x="857625" y="407800"/>
          <a:ext cx="3000000" cy="3000000"/>
        </p:xfrm>
        <a:graphic>
          <a:graphicData uri="http://schemas.openxmlformats.org/drawingml/2006/table">
            <a:tbl>
              <a:tblPr>
                <a:noFill/>
                <a:tableStyleId>{2E87EF8F-E30E-4731-BE1E-9EBE5BF44684}</a:tableStyleId>
              </a:tblPr>
              <a:tblGrid>
                <a:gridCol w="1864900"/>
                <a:gridCol w="2961100"/>
                <a:gridCol w="2413000"/>
              </a:tblGrid>
              <a:tr h="381000">
                <a:tc>
                  <a:txBody>
                    <a:bodyPr/>
                    <a:lstStyle/>
                    <a:p>
                      <a:pPr indent="0" lvl="0" marL="0" rtl="0" algn="l">
                        <a:spcBef>
                          <a:spcPts val="0"/>
                        </a:spcBef>
                        <a:spcAft>
                          <a:spcPts val="0"/>
                        </a:spcAft>
                        <a:buNone/>
                      </a:pPr>
                      <a:r>
                        <a:t/>
                      </a:r>
                      <a:endParaRPr sz="1100">
                        <a:latin typeface="Inter"/>
                        <a:ea typeface="Inter"/>
                        <a:cs typeface="Inter"/>
                        <a:sym typeface="Inter"/>
                      </a:endParaRPr>
                    </a:p>
                  </a:txBody>
                  <a:tcPr marT="91425" marB="91425" marR="91425" marL="91425">
                    <a:solidFill>
                      <a:srgbClr val="9F5CFF"/>
                    </a:solidFill>
                  </a:tcPr>
                </a:tc>
                <a:tc>
                  <a:txBody>
                    <a:bodyPr/>
                    <a:lstStyle/>
                    <a:p>
                      <a:pPr indent="0" lvl="0" marL="0" rtl="0" algn="ctr">
                        <a:spcBef>
                          <a:spcPts val="0"/>
                        </a:spcBef>
                        <a:spcAft>
                          <a:spcPts val="0"/>
                        </a:spcAft>
                        <a:buNone/>
                      </a:pPr>
                      <a:r>
                        <a:rPr b="1" lang="es-419" sz="1300">
                          <a:solidFill>
                            <a:schemeClr val="lt1"/>
                          </a:solidFill>
                          <a:latin typeface="Inter"/>
                          <a:ea typeface="Inter"/>
                          <a:cs typeface="Inter"/>
                          <a:sym typeface="Inter"/>
                        </a:rPr>
                        <a:t>Hadoop</a:t>
                      </a:r>
                      <a:endParaRPr b="1" sz="1300">
                        <a:solidFill>
                          <a:schemeClr val="lt1"/>
                        </a:solidFill>
                        <a:latin typeface="Inter"/>
                        <a:ea typeface="Inter"/>
                        <a:cs typeface="Inter"/>
                        <a:sym typeface="Inter"/>
                      </a:endParaRPr>
                    </a:p>
                  </a:txBody>
                  <a:tcPr marT="91425" marB="91425" marR="91425" marL="91425">
                    <a:solidFill>
                      <a:srgbClr val="9F5CFF"/>
                    </a:solidFill>
                  </a:tcPr>
                </a:tc>
                <a:tc>
                  <a:txBody>
                    <a:bodyPr/>
                    <a:lstStyle/>
                    <a:p>
                      <a:pPr indent="0" lvl="0" marL="0" rtl="0" algn="ctr">
                        <a:spcBef>
                          <a:spcPts val="0"/>
                        </a:spcBef>
                        <a:spcAft>
                          <a:spcPts val="0"/>
                        </a:spcAft>
                        <a:buNone/>
                      </a:pPr>
                      <a:r>
                        <a:rPr b="1" lang="es-419" sz="1300">
                          <a:solidFill>
                            <a:schemeClr val="lt1"/>
                          </a:solidFill>
                          <a:latin typeface="Inter"/>
                          <a:ea typeface="Inter"/>
                          <a:cs typeface="Inter"/>
                          <a:sym typeface="Inter"/>
                        </a:rPr>
                        <a:t>Spark</a:t>
                      </a:r>
                      <a:endParaRPr b="1" sz="1300">
                        <a:solidFill>
                          <a:schemeClr val="lt1"/>
                        </a:solidFill>
                        <a:latin typeface="Inter"/>
                        <a:ea typeface="Inter"/>
                        <a:cs typeface="Inter"/>
                        <a:sym typeface="Inter"/>
                      </a:endParaRPr>
                    </a:p>
                  </a:txBody>
                  <a:tcPr marT="91425" marB="91425" marR="91425" marL="91425">
                    <a:solidFill>
                      <a:srgbClr val="9F5CFF"/>
                    </a:solidFill>
                  </a:tcPr>
                </a:tc>
              </a:tr>
              <a:tr h="381000">
                <a:tc>
                  <a:txBody>
                    <a:bodyPr/>
                    <a:lstStyle/>
                    <a:p>
                      <a:pPr indent="0" lvl="0" marL="0" rtl="0" algn="l">
                        <a:spcBef>
                          <a:spcPts val="0"/>
                        </a:spcBef>
                        <a:spcAft>
                          <a:spcPts val="0"/>
                        </a:spcAft>
                        <a:buNone/>
                      </a:pPr>
                      <a:r>
                        <a:rPr b="1" lang="es-419" sz="1100">
                          <a:solidFill>
                            <a:schemeClr val="dk1"/>
                          </a:solidFill>
                          <a:latin typeface="Inter"/>
                          <a:ea typeface="Inter"/>
                          <a:cs typeface="Inter"/>
                          <a:sym typeface="Inter"/>
                        </a:rPr>
                        <a:t>Propósito</a:t>
                      </a:r>
                      <a:endParaRPr b="1" sz="1100">
                        <a:solidFill>
                          <a:schemeClr val="dk1"/>
                        </a:solidFill>
                        <a:latin typeface="Inter"/>
                        <a:ea typeface="Inter"/>
                        <a:cs typeface="Inter"/>
                        <a:sym typeface="Inter"/>
                      </a:endParaRPr>
                    </a:p>
                  </a:txBody>
                  <a:tcPr marT="91425" marB="91425" marR="91425" marL="91425">
                    <a:solidFill>
                      <a:srgbClr val="FEFE1E"/>
                    </a:solidFill>
                  </a:tcPr>
                </a:tc>
                <a:tc>
                  <a:txBody>
                    <a:bodyPr/>
                    <a:lstStyle/>
                    <a:p>
                      <a:pPr indent="0" lvl="0" marL="0" rtl="0" algn="l">
                        <a:spcBef>
                          <a:spcPts val="0"/>
                        </a:spcBef>
                        <a:spcAft>
                          <a:spcPts val="0"/>
                        </a:spcAft>
                        <a:buNone/>
                      </a:pPr>
                      <a:r>
                        <a:rPr lang="es-419" sz="1100">
                          <a:latin typeface="Inter"/>
                          <a:ea typeface="Inter"/>
                          <a:cs typeface="Inter"/>
                          <a:sym typeface="Inter"/>
                        </a:rPr>
                        <a:t>Procesamiento y almacenamiento de grandes datasets</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s-419" sz="1100">
                          <a:latin typeface="Inter"/>
                          <a:ea typeface="Inter"/>
                          <a:cs typeface="Inter"/>
                          <a:sym typeface="Inter"/>
                        </a:rPr>
                        <a:t>Motor de propósito general para procesamiento de datos a gran escala.</a:t>
                      </a:r>
                      <a:endParaRPr sz="1100">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b="1" lang="es-419" sz="1100">
                          <a:solidFill>
                            <a:schemeClr val="dk1"/>
                          </a:solidFill>
                          <a:latin typeface="Inter"/>
                          <a:ea typeface="Inter"/>
                          <a:cs typeface="Inter"/>
                          <a:sym typeface="Inter"/>
                        </a:rPr>
                        <a:t>Componentes principales</a:t>
                      </a:r>
                      <a:endParaRPr b="1" sz="1100">
                        <a:solidFill>
                          <a:schemeClr val="dk1"/>
                        </a:solidFill>
                        <a:latin typeface="Inter"/>
                        <a:ea typeface="Inter"/>
                        <a:cs typeface="Inter"/>
                        <a:sym typeface="Inter"/>
                      </a:endParaRPr>
                    </a:p>
                  </a:txBody>
                  <a:tcPr marT="91425" marB="91425" marR="91425" marL="91425">
                    <a:solidFill>
                      <a:srgbClr val="FEFE1E"/>
                    </a:solidFill>
                  </a:tcPr>
                </a:tc>
                <a:tc>
                  <a:txBody>
                    <a:bodyPr/>
                    <a:lstStyle/>
                    <a:p>
                      <a:pPr indent="0" lvl="0" marL="0" rtl="0" algn="l">
                        <a:spcBef>
                          <a:spcPts val="0"/>
                        </a:spcBef>
                        <a:spcAft>
                          <a:spcPts val="0"/>
                        </a:spcAft>
                        <a:buNone/>
                      </a:pPr>
                      <a:r>
                        <a:rPr lang="es-419" sz="1100">
                          <a:latin typeface="Inter"/>
                          <a:ea typeface="Inter"/>
                          <a:cs typeface="Inter"/>
                          <a:sym typeface="Inter"/>
                        </a:rPr>
                        <a:t>Hadoop Distributed File Systems</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s-419" sz="1100">
                          <a:latin typeface="Inter"/>
                          <a:ea typeface="Inter"/>
                          <a:cs typeface="Inter"/>
                          <a:sym typeface="Inter"/>
                        </a:rPr>
                        <a:t>Spark core, motor de procesamiento en memoria.</a:t>
                      </a:r>
                      <a:endParaRPr sz="1100">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b="1" lang="es-419" sz="1100">
                          <a:solidFill>
                            <a:schemeClr val="dk1"/>
                          </a:solidFill>
                          <a:latin typeface="Inter"/>
                          <a:ea typeface="Inter"/>
                          <a:cs typeface="Inter"/>
                          <a:sym typeface="Inter"/>
                        </a:rPr>
                        <a:t>Almacenamiento </a:t>
                      </a:r>
                      <a:endParaRPr b="1" sz="1100">
                        <a:solidFill>
                          <a:schemeClr val="dk1"/>
                        </a:solidFill>
                        <a:latin typeface="Inter"/>
                        <a:ea typeface="Inter"/>
                        <a:cs typeface="Inter"/>
                        <a:sym typeface="Inter"/>
                      </a:endParaRPr>
                    </a:p>
                  </a:txBody>
                  <a:tcPr marT="91425" marB="91425" marR="91425" marL="91425">
                    <a:solidFill>
                      <a:srgbClr val="FEFE1E"/>
                    </a:solidFill>
                  </a:tcPr>
                </a:tc>
                <a:tc>
                  <a:txBody>
                    <a:bodyPr/>
                    <a:lstStyle/>
                    <a:p>
                      <a:pPr indent="0" lvl="0" marL="0" rtl="0" algn="l">
                        <a:spcBef>
                          <a:spcPts val="0"/>
                        </a:spcBef>
                        <a:spcAft>
                          <a:spcPts val="0"/>
                        </a:spcAft>
                        <a:buNone/>
                      </a:pPr>
                      <a:r>
                        <a:rPr lang="es-419" sz="1100">
                          <a:latin typeface="Inter"/>
                          <a:ea typeface="Inter"/>
                          <a:cs typeface="Inter"/>
                          <a:sym typeface="Inter"/>
                        </a:rPr>
                        <a:t>HDFS administra colecciones de datos a </a:t>
                      </a:r>
                      <a:r>
                        <a:rPr lang="es-419" sz="1100">
                          <a:latin typeface="Inter"/>
                          <a:ea typeface="Inter"/>
                          <a:cs typeface="Inter"/>
                          <a:sym typeface="Inter"/>
                        </a:rPr>
                        <a:t>través</a:t>
                      </a:r>
                      <a:r>
                        <a:rPr lang="es-419" sz="1100">
                          <a:latin typeface="Inter"/>
                          <a:ea typeface="Inter"/>
                          <a:cs typeface="Inter"/>
                          <a:sym typeface="Inter"/>
                        </a:rPr>
                        <a:t> de múltiples nodos de un cluster  de servidores “comodity”</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s-419" sz="1100">
                          <a:latin typeface="Inter"/>
                          <a:ea typeface="Inter"/>
                          <a:cs typeface="Inter"/>
                          <a:sym typeface="Inter"/>
                        </a:rPr>
                        <a:t>Spark no realiza almacenamiento distribuido, opera en colecciones de datos distribuidas.</a:t>
                      </a:r>
                      <a:endParaRPr sz="1100">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b="1" lang="es-419" sz="1100">
                          <a:solidFill>
                            <a:schemeClr val="dk1"/>
                          </a:solidFill>
                          <a:latin typeface="Inter"/>
                          <a:ea typeface="Inter"/>
                          <a:cs typeface="Inter"/>
                          <a:sym typeface="Inter"/>
                        </a:rPr>
                        <a:t>Tolerancia</a:t>
                      </a:r>
                      <a:r>
                        <a:rPr b="1" lang="es-419" sz="1100">
                          <a:solidFill>
                            <a:schemeClr val="dk1"/>
                          </a:solidFill>
                          <a:latin typeface="Inter"/>
                          <a:ea typeface="Inter"/>
                          <a:cs typeface="Inter"/>
                          <a:sym typeface="Inter"/>
                        </a:rPr>
                        <a:t> a fallos</a:t>
                      </a:r>
                      <a:endParaRPr b="1" sz="1100">
                        <a:solidFill>
                          <a:schemeClr val="dk1"/>
                        </a:solidFill>
                        <a:latin typeface="Inter"/>
                        <a:ea typeface="Inter"/>
                        <a:cs typeface="Inter"/>
                        <a:sym typeface="Inter"/>
                      </a:endParaRPr>
                    </a:p>
                  </a:txBody>
                  <a:tcPr marT="91425" marB="91425" marR="91425" marL="91425">
                    <a:solidFill>
                      <a:srgbClr val="FEFE1E"/>
                    </a:solidFill>
                  </a:tcPr>
                </a:tc>
                <a:tc>
                  <a:txBody>
                    <a:bodyPr/>
                    <a:lstStyle/>
                    <a:p>
                      <a:pPr indent="0" lvl="0" marL="0" rtl="0" algn="l">
                        <a:spcBef>
                          <a:spcPts val="0"/>
                        </a:spcBef>
                        <a:spcAft>
                          <a:spcPts val="0"/>
                        </a:spcAft>
                        <a:buNone/>
                      </a:pPr>
                      <a:r>
                        <a:rPr lang="es-419" sz="1100">
                          <a:latin typeface="Inter"/>
                          <a:ea typeface="Inter"/>
                          <a:cs typeface="Inter"/>
                          <a:sym typeface="Inter"/>
                        </a:rPr>
                        <a:t>Replicación. Los datos son escritos a discos en varios nodos luego de cada operación.</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s-419" sz="1100">
                          <a:latin typeface="Inter"/>
                          <a:ea typeface="Inter"/>
                          <a:cs typeface="Inter"/>
                          <a:sym typeface="Inter"/>
                        </a:rPr>
                        <a:t>RDD’s minimizado “network I/O”. Los RDDs pueden ser reconstruidos ante fallos.</a:t>
                      </a:r>
                      <a:endParaRPr sz="1100">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b="1" lang="es-419" sz="1100">
                          <a:solidFill>
                            <a:schemeClr val="dk1"/>
                          </a:solidFill>
                          <a:latin typeface="Inter"/>
                          <a:ea typeface="Inter"/>
                          <a:cs typeface="Inter"/>
                          <a:sym typeface="Inter"/>
                        </a:rPr>
                        <a:t>Velocidad de procesamiento</a:t>
                      </a:r>
                      <a:endParaRPr b="1" sz="1100">
                        <a:solidFill>
                          <a:schemeClr val="dk1"/>
                        </a:solidFill>
                        <a:latin typeface="Inter"/>
                        <a:ea typeface="Inter"/>
                        <a:cs typeface="Inter"/>
                        <a:sym typeface="Inter"/>
                      </a:endParaRPr>
                    </a:p>
                  </a:txBody>
                  <a:tcPr marT="91425" marB="91425" marR="91425" marL="91425">
                    <a:solidFill>
                      <a:srgbClr val="FEFE1E"/>
                    </a:solidFill>
                  </a:tcPr>
                </a:tc>
                <a:tc>
                  <a:txBody>
                    <a:bodyPr/>
                    <a:lstStyle/>
                    <a:p>
                      <a:pPr indent="0" lvl="0" marL="0" rtl="0" algn="l">
                        <a:spcBef>
                          <a:spcPts val="0"/>
                        </a:spcBef>
                        <a:spcAft>
                          <a:spcPts val="0"/>
                        </a:spcAft>
                        <a:buNone/>
                      </a:pPr>
                      <a:r>
                        <a:rPr lang="es-419" sz="1100">
                          <a:latin typeface="Inter"/>
                          <a:ea typeface="Inter"/>
                          <a:cs typeface="Inter"/>
                          <a:sym typeface="Inter"/>
                        </a:rPr>
                        <a:t>MapReduce es más lento.</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s-419" sz="1100">
                          <a:latin typeface="Inter"/>
                          <a:ea typeface="Inter"/>
                          <a:cs typeface="Inter"/>
                          <a:sym typeface="Inter"/>
                        </a:rPr>
                        <a:t>Hasta 10x más rápido que MAPreduce para “batch processing” y hasta 100x más rápido para steaming processing.</a:t>
                      </a:r>
                      <a:endParaRPr sz="1100">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b="1" lang="es-419" sz="1100">
                          <a:solidFill>
                            <a:schemeClr val="dk1"/>
                          </a:solidFill>
                          <a:latin typeface="Inter"/>
                          <a:ea typeface="Inter"/>
                          <a:cs typeface="Inter"/>
                          <a:sym typeface="Inter"/>
                        </a:rPr>
                        <a:t>Soporte de lenguajes</a:t>
                      </a:r>
                      <a:endParaRPr b="1" sz="1100">
                        <a:solidFill>
                          <a:schemeClr val="dk1"/>
                        </a:solidFill>
                        <a:latin typeface="Inter"/>
                        <a:ea typeface="Inter"/>
                        <a:cs typeface="Inter"/>
                        <a:sym typeface="Inter"/>
                      </a:endParaRPr>
                    </a:p>
                  </a:txBody>
                  <a:tcPr marT="91425" marB="91425" marR="91425" marL="91425">
                    <a:solidFill>
                      <a:srgbClr val="FEFE1E"/>
                    </a:solidFill>
                  </a:tcPr>
                </a:tc>
                <a:tc>
                  <a:txBody>
                    <a:bodyPr/>
                    <a:lstStyle/>
                    <a:p>
                      <a:pPr indent="0" lvl="0" marL="0" rtl="0" algn="l">
                        <a:spcBef>
                          <a:spcPts val="0"/>
                        </a:spcBef>
                        <a:spcAft>
                          <a:spcPts val="0"/>
                        </a:spcAft>
                        <a:buNone/>
                      </a:pPr>
                      <a:r>
                        <a:rPr lang="es-419" sz="1100">
                          <a:latin typeface="Inter"/>
                          <a:ea typeface="Inter"/>
                          <a:cs typeface="Inter"/>
                          <a:sym typeface="Inter"/>
                        </a:rPr>
                        <a:t>Java</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s-419" sz="1100">
                          <a:latin typeface="Inter"/>
                          <a:ea typeface="Inter"/>
                          <a:cs typeface="Inter"/>
                          <a:sym typeface="Inter"/>
                        </a:rPr>
                        <a:t>Scala, APIs para </a:t>
                      </a:r>
                      <a:r>
                        <a:rPr lang="es-419" sz="1100">
                          <a:latin typeface="Inter"/>
                          <a:ea typeface="Inter"/>
                          <a:cs typeface="Inter"/>
                          <a:sym typeface="Inter"/>
                        </a:rPr>
                        <a:t>Python</a:t>
                      </a:r>
                      <a:r>
                        <a:rPr lang="es-419" sz="1100">
                          <a:latin typeface="Inter"/>
                          <a:ea typeface="Inter"/>
                          <a:cs typeface="Inter"/>
                          <a:sym typeface="Inter"/>
                        </a:rPr>
                        <a:t>, Java, R y otros.</a:t>
                      </a:r>
                      <a:endParaRPr sz="1100">
                        <a:latin typeface="Inter"/>
                        <a:ea typeface="Inter"/>
                        <a:cs typeface="Inter"/>
                        <a:sym typeface="Inte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9"/>
          <p:cNvSpPr txBox="1"/>
          <p:nvPr/>
        </p:nvSpPr>
        <p:spPr>
          <a:xfrm flipH="1" rot="-60343">
            <a:off x="1668677" y="1772923"/>
            <a:ext cx="5794193" cy="891137"/>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RDD</a:t>
            </a:r>
            <a:endParaRPr b="0" i="0" sz="5400" u="none" cap="none" strike="noStrike">
              <a:solidFill>
                <a:srgbClr val="222222"/>
              </a:solidFill>
              <a:latin typeface="Anybody Black"/>
              <a:ea typeface="Anybody Black"/>
              <a:cs typeface="Anybody Black"/>
              <a:sym typeface="Anybody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40"/>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¿QUÉ ES?</a:t>
            </a:r>
            <a:endParaRPr b="0" i="0" sz="3000" u="none" cap="none" strike="noStrike">
              <a:solidFill>
                <a:srgbClr val="222222"/>
              </a:solidFill>
              <a:latin typeface="Anybody Black"/>
              <a:ea typeface="Anybody Black"/>
              <a:cs typeface="Anybody Black"/>
              <a:sym typeface="Anybody Black"/>
            </a:endParaRPr>
          </a:p>
        </p:txBody>
      </p:sp>
      <p:sp>
        <p:nvSpPr>
          <p:cNvPr id="189" name="Google Shape;189;p40"/>
          <p:cNvSpPr txBox="1"/>
          <p:nvPr/>
        </p:nvSpPr>
        <p:spPr>
          <a:xfrm>
            <a:off x="733975" y="1481050"/>
            <a:ext cx="3471600" cy="15222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s-419" sz="1100">
                <a:solidFill>
                  <a:schemeClr val="dk1"/>
                </a:solidFill>
                <a:latin typeface="Inter"/>
                <a:ea typeface="Inter"/>
                <a:cs typeface="Inter"/>
                <a:sym typeface="Inter"/>
              </a:rPr>
              <a:t>Es la estructura fundamental de datos de Apache Spark, una colección de objetos que se computan en diferentes nodos del Cluster.</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latin typeface="Inter"/>
                <a:ea typeface="Inter"/>
                <a:cs typeface="Inter"/>
                <a:sym typeface="Inter"/>
              </a:rPr>
              <a:t>Resilient (tolerante a fallos), capacidad de recomponer particiones de datos dañadas o perdidas por fallos en nodos.</a:t>
            </a:r>
            <a:endParaRPr sz="1100">
              <a:solidFill>
                <a:schemeClr val="dk1"/>
              </a:solidFill>
              <a:latin typeface="Inter"/>
              <a:ea typeface="Inter"/>
              <a:cs typeface="Inter"/>
              <a:sym typeface="Inter"/>
            </a:endParaRPr>
          </a:p>
        </p:txBody>
      </p:sp>
      <p:sp>
        <p:nvSpPr>
          <p:cNvPr id="190" name="Google Shape;190;p40"/>
          <p:cNvSpPr txBox="1"/>
          <p:nvPr/>
        </p:nvSpPr>
        <p:spPr>
          <a:xfrm>
            <a:off x="733975" y="2960350"/>
            <a:ext cx="3340500" cy="15393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Distributed, los datos residen en varios nodos.</a:t>
            </a:r>
            <a:endParaRPr sz="1100">
              <a:solidFill>
                <a:schemeClr val="dk1"/>
              </a:solidFill>
              <a:latin typeface="Inter"/>
              <a:ea typeface="Inter"/>
              <a:cs typeface="Inter"/>
              <a:sym typeface="Inter"/>
            </a:endParaRPr>
          </a:p>
          <a:p>
            <a:pPr indent="0" lvl="0" marL="457200" marR="0" rtl="0" algn="l">
              <a:lnSpc>
                <a:spcPct val="100000"/>
              </a:lnSpc>
              <a:spcBef>
                <a:spcPts val="0"/>
              </a:spcBef>
              <a:spcAft>
                <a:spcPts val="0"/>
              </a:spcAft>
              <a:buNone/>
            </a:pPr>
            <a:r>
              <a:t/>
            </a:r>
            <a:endParaRPr sz="1100">
              <a:solidFill>
                <a:schemeClr val="dk1"/>
              </a:solidFill>
              <a:latin typeface="Inter"/>
              <a:ea typeface="Inter"/>
              <a:cs typeface="Inter"/>
              <a:sym typeface="Inter"/>
            </a:endParaRPr>
          </a:p>
          <a:p>
            <a:pPr indent="-298450" lvl="0" marL="457200" marR="0" rtl="0" algn="l">
              <a:lnSpc>
                <a:spcPct val="100000"/>
              </a:lnSpc>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DataSet, representa registros de los datos, que el usuario puede cargar en forma de archivos JSON, CSV, texto o bases de datos por medio de JDBC sin una estructura de datos específica.</a:t>
            </a:r>
            <a:endParaRPr sz="1100">
              <a:solidFill>
                <a:schemeClr val="dk1"/>
              </a:solidFill>
              <a:latin typeface="Inter"/>
              <a:ea typeface="Inter"/>
              <a:cs typeface="Inter"/>
              <a:sym typeface="Inter"/>
            </a:endParaRPr>
          </a:p>
        </p:txBody>
      </p:sp>
      <p:pic>
        <p:nvPicPr>
          <p:cNvPr id="191" name="Google Shape;191;p40"/>
          <p:cNvPicPr preferRelativeResize="0"/>
          <p:nvPr/>
        </p:nvPicPr>
        <p:blipFill>
          <a:blip r:embed="rId4">
            <a:alphaModFix/>
          </a:blip>
          <a:stretch>
            <a:fillRect/>
          </a:stretch>
        </p:blipFill>
        <p:spPr>
          <a:xfrm>
            <a:off x="4357975" y="1639150"/>
            <a:ext cx="4633625" cy="22632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41"/>
          <p:cNvSpPr txBox="1"/>
          <p:nvPr/>
        </p:nvSpPr>
        <p:spPr>
          <a:xfrm>
            <a:off x="897400" y="294475"/>
            <a:ext cx="7114800" cy="22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s-419" sz="2600">
                <a:latin typeface="Anybody"/>
                <a:ea typeface="Anybody"/>
                <a:cs typeface="Anybody"/>
                <a:sym typeface="Anybody"/>
              </a:rPr>
              <a:t>OPERACIONES SOBRE RDD</a:t>
            </a:r>
            <a:endParaRPr b="1" i="0" sz="2600" u="none" cap="none" strike="noStrike">
              <a:solidFill>
                <a:srgbClr val="000000"/>
              </a:solidFill>
              <a:latin typeface="Anybody"/>
              <a:ea typeface="Anybody"/>
              <a:cs typeface="Anybody"/>
              <a:sym typeface="Anybody"/>
            </a:endParaRPr>
          </a:p>
        </p:txBody>
      </p:sp>
      <p:sp>
        <p:nvSpPr>
          <p:cNvPr id="197" name="Google Shape;197;p41"/>
          <p:cNvSpPr txBox="1"/>
          <p:nvPr/>
        </p:nvSpPr>
        <p:spPr>
          <a:xfrm>
            <a:off x="4108425" y="4133525"/>
            <a:ext cx="4652100" cy="408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s-419" sz="1500" u="none" cap="none" strike="noStrike">
                <a:solidFill>
                  <a:srgbClr val="000000"/>
                </a:solidFill>
                <a:latin typeface="Anybody ExtraBold"/>
                <a:ea typeface="Anybody ExtraBold"/>
                <a:cs typeface="Anybody ExtraBold"/>
                <a:sym typeface="Anybody ExtraBold"/>
              </a:rPr>
              <a:t>Facundo Barbero. Barcelona. 2013</a:t>
            </a:r>
            <a:endParaRPr b="0" i="0" sz="1500" u="none" cap="none" strike="noStrike">
              <a:solidFill>
                <a:srgbClr val="000000"/>
              </a:solidFill>
              <a:latin typeface="Anybody ExtraBold"/>
              <a:ea typeface="Anybody ExtraBold"/>
              <a:cs typeface="Anybody ExtraBold"/>
              <a:sym typeface="Anybody ExtraBold"/>
            </a:endParaRPr>
          </a:p>
        </p:txBody>
      </p:sp>
      <p:pic>
        <p:nvPicPr>
          <p:cNvPr id="198" name="Google Shape;198;p41"/>
          <p:cNvPicPr preferRelativeResize="0"/>
          <p:nvPr/>
        </p:nvPicPr>
        <p:blipFill>
          <a:blip r:embed="rId4">
            <a:alphaModFix/>
          </a:blip>
          <a:stretch>
            <a:fillRect/>
          </a:stretch>
        </p:blipFill>
        <p:spPr>
          <a:xfrm>
            <a:off x="416538" y="978775"/>
            <a:ext cx="8310925" cy="3785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42"/>
          <p:cNvSpPr txBox="1"/>
          <p:nvPr/>
        </p:nvSpPr>
        <p:spPr>
          <a:xfrm flipH="1" rot="-60343">
            <a:off x="1668677" y="1772923"/>
            <a:ext cx="5794193" cy="891137"/>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Dataframes</a:t>
            </a:r>
            <a:endParaRPr b="0" i="0" sz="5400" u="none" cap="none" strike="noStrike">
              <a:solidFill>
                <a:srgbClr val="222222"/>
              </a:solidFill>
              <a:latin typeface="Anybody Black"/>
              <a:ea typeface="Anybody Black"/>
              <a:cs typeface="Anybody Black"/>
              <a:sym typeface="Anybody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43"/>
          <p:cNvSpPr txBox="1"/>
          <p:nvPr/>
        </p:nvSpPr>
        <p:spPr>
          <a:xfrm>
            <a:off x="248800" y="23084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FFFFFF"/>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p:txBody>
      </p:sp>
      <p:sp>
        <p:nvSpPr>
          <p:cNvPr id="209" name="Google Shape;209;p43"/>
          <p:cNvSpPr txBox="1"/>
          <p:nvPr/>
        </p:nvSpPr>
        <p:spPr>
          <a:xfrm>
            <a:off x="1254100" y="1130075"/>
            <a:ext cx="64860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419" sz="3600">
                <a:solidFill>
                  <a:srgbClr val="FFFF01"/>
                </a:solidFill>
                <a:latin typeface="Anybody ExtraBold"/>
                <a:ea typeface="Anybody ExtraBold"/>
                <a:cs typeface="Anybody ExtraBold"/>
                <a:sym typeface="Anybody ExtraBold"/>
              </a:rPr>
              <a:t>Dataframes</a:t>
            </a:r>
            <a:endParaRPr b="0" i="0" sz="3600" u="none" cap="none" strike="noStrike">
              <a:solidFill>
                <a:srgbClr val="FFFF01"/>
              </a:solidFill>
              <a:latin typeface="Anybody ExtraBold"/>
              <a:ea typeface="Anybody ExtraBold"/>
              <a:cs typeface="Anybody ExtraBold"/>
              <a:sym typeface="Anybody ExtraBold"/>
            </a:endParaRPr>
          </a:p>
        </p:txBody>
      </p:sp>
      <p:sp>
        <p:nvSpPr>
          <p:cNvPr id="210" name="Google Shape;210;p43"/>
          <p:cNvSpPr txBox="1"/>
          <p:nvPr/>
        </p:nvSpPr>
        <p:spPr>
          <a:xfrm>
            <a:off x="1260000" y="1504750"/>
            <a:ext cx="72579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419" sz="2000">
                <a:solidFill>
                  <a:schemeClr val="lt1"/>
                </a:solidFill>
                <a:latin typeface="Inter Light"/>
                <a:ea typeface="Inter Light"/>
                <a:cs typeface="Inter Light"/>
                <a:sym typeface="Inter Light"/>
              </a:rPr>
              <a:t>Colección de RDD’s con esquema. Características:</a:t>
            </a:r>
            <a:endParaRPr sz="2000">
              <a:solidFill>
                <a:schemeClr val="lt1"/>
              </a:solidFill>
              <a:latin typeface="Inter Light"/>
              <a:ea typeface="Inter Light"/>
              <a:cs typeface="Inter Light"/>
              <a:sym typeface="Inter Light"/>
            </a:endParaRPr>
          </a:p>
          <a:p>
            <a:pPr indent="-298450" lvl="0" marL="457200" rtl="0" algn="l">
              <a:lnSpc>
                <a:spcPct val="115000"/>
              </a:lnSpc>
              <a:spcBef>
                <a:spcPts val="1200"/>
              </a:spcBef>
              <a:spcAft>
                <a:spcPts val="0"/>
              </a:spcAft>
              <a:buClr>
                <a:schemeClr val="dk1"/>
              </a:buClr>
              <a:buSzPts val="1100"/>
              <a:buChar char="●"/>
            </a:pPr>
            <a:r>
              <a:rPr lang="es-419" sz="2000">
                <a:solidFill>
                  <a:schemeClr val="lt1"/>
                </a:solidFill>
                <a:latin typeface="Inter Light"/>
                <a:ea typeface="Inter Light"/>
                <a:cs typeface="Inter Light"/>
                <a:sym typeface="Inter Light"/>
              </a:rPr>
              <a:t>Los datos están organizados en columnas nombradas.</a:t>
            </a:r>
            <a:endParaRPr sz="2000">
              <a:solidFill>
                <a:schemeClr val="lt1"/>
              </a:solidFill>
              <a:latin typeface="Inter Light"/>
              <a:ea typeface="Inter Light"/>
              <a:cs typeface="Inter Light"/>
              <a:sym typeface="Inter Light"/>
            </a:endParaRPr>
          </a:p>
          <a:p>
            <a:pPr indent="-298450" lvl="0" marL="457200" rtl="0" algn="l">
              <a:lnSpc>
                <a:spcPct val="115000"/>
              </a:lnSpc>
              <a:spcBef>
                <a:spcPts val="0"/>
              </a:spcBef>
              <a:spcAft>
                <a:spcPts val="0"/>
              </a:spcAft>
              <a:buClr>
                <a:schemeClr val="dk1"/>
              </a:buClr>
              <a:buSzPts val="1100"/>
              <a:buChar char="●"/>
            </a:pPr>
            <a:r>
              <a:rPr lang="es-419" sz="2000">
                <a:solidFill>
                  <a:schemeClr val="lt1"/>
                </a:solidFill>
                <a:latin typeface="Inter Light"/>
                <a:ea typeface="Inter Light"/>
                <a:cs typeface="Inter Light"/>
                <a:sym typeface="Inter Light"/>
              </a:rPr>
              <a:t>Es equivalente a una tabla en una base de datos relacional.</a:t>
            </a:r>
            <a:endParaRPr sz="2000">
              <a:solidFill>
                <a:schemeClr val="lt1"/>
              </a:solidFill>
              <a:latin typeface="Inter Light"/>
              <a:ea typeface="Inter Light"/>
              <a:cs typeface="Inter Light"/>
              <a:sym typeface="Inter Light"/>
            </a:endParaRPr>
          </a:p>
          <a:p>
            <a:pPr indent="0" lvl="0" marL="0" marR="0" rtl="0" algn="l">
              <a:lnSpc>
                <a:spcPct val="115000"/>
              </a:lnSpc>
              <a:spcBef>
                <a:spcPts val="1200"/>
              </a:spcBef>
              <a:spcAft>
                <a:spcPts val="0"/>
              </a:spcAft>
              <a:buClr>
                <a:srgbClr val="000000"/>
              </a:buClr>
              <a:buSzPts val="2000"/>
              <a:buFont typeface="Arial"/>
              <a:buNone/>
            </a:pPr>
            <a:r>
              <a:t/>
            </a:r>
            <a:endParaRPr sz="2000">
              <a:solidFill>
                <a:schemeClr val="lt1"/>
              </a:solidFill>
              <a:latin typeface="Inter Light"/>
              <a:ea typeface="Inter Light"/>
              <a:cs typeface="Inter Light"/>
              <a:sym typeface="Inter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pic>
        <p:nvPicPr>
          <p:cNvPr id="215" name="Google Shape;215;p44"/>
          <p:cNvPicPr preferRelativeResize="0"/>
          <p:nvPr/>
        </p:nvPicPr>
        <p:blipFill>
          <a:blip r:embed="rId4">
            <a:alphaModFix/>
          </a:blip>
          <a:stretch>
            <a:fillRect/>
          </a:stretch>
        </p:blipFill>
        <p:spPr>
          <a:xfrm>
            <a:off x="434775" y="769399"/>
            <a:ext cx="8274426" cy="3789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27"/>
          <p:cNvSpPr txBox="1"/>
          <p:nvPr/>
        </p:nvSpPr>
        <p:spPr>
          <a:xfrm>
            <a:off x="1823324" y="783300"/>
            <a:ext cx="48060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419" sz="2800" u="none" cap="none" strike="noStrike">
                <a:solidFill>
                  <a:srgbClr val="222222"/>
                </a:solidFill>
                <a:latin typeface="Anybody Black"/>
                <a:ea typeface="Anybody Black"/>
                <a:cs typeface="Anybody Black"/>
                <a:sym typeface="Anybody Black"/>
              </a:rPr>
              <a:t>OBJETIVOS DE CLASE</a:t>
            </a:r>
            <a:endParaRPr b="0" i="0" sz="2800" u="none" cap="none" strike="noStrike">
              <a:solidFill>
                <a:srgbClr val="222222"/>
              </a:solidFill>
              <a:latin typeface="Anybody Black"/>
              <a:ea typeface="Anybody Black"/>
              <a:cs typeface="Anybody Black"/>
              <a:sym typeface="Anybody Black"/>
            </a:endParaRPr>
          </a:p>
        </p:txBody>
      </p:sp>
      <p:sp>
        <p:nvSpPr>
          <p:cNvPr id="92" name="Google Shape;92;p27"/>
          <p:cNvSpPr txBox="1"/>
          <p:nvPr/>
        </p:nvSpPr>
        <p:spPr>
          <a:xfrm>
            <a:off x="855650" y="1620750"/>
            <a:ext cx="7892400" cy="27759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1200"/>
              </a:spcBef>
              <a:spcAft>
                <a:spcPts val="0"/>
              </a:spcAft>
              <a:buClr>
                <a:schemeClr val="dk1"/>
              </a:buClr>
              <a:buSzPts val="1700"/>
              <a:buFont typeface="Inter"/>
              <a:buChar char="●"/>
            </a:pPr>
            <a:r>
              <a:rPr b="1" lang="es-419" sz="1700">
                <a:solidFill>
                  <a:schemeClr val="dk1"/>
                </a:solidFill>
                <a:latin typeface="Inter"/>
                <a:ea typeface="Inter"/>
                <a:cs typeface="Inter"/>
                <a:sym typeface="Inter"/>
              </a:rPr>
              <a:t>Comprender</a:t>
            </a:r>
            <a:r>
              <a:rPr lang="es-419" sz="1700">
                <a:solidFill>
                  <a:schemeClr val="dk1"/>
                </a:solidFill>
                <a:latin typeface="Inter"/>
                <a:ea typeface="Inter"/>
                <a:cs typeface="Inter"/>
                <a:sym typeface="Inter"/>
              </a:rPr>
              <a:t> el caso de uso de Spark y su </a:t>
            </a:r>
            <a:r>
              <a:rPr lang="es-419" sz="1700">
                <a:solidFill>
                  <a:schemeClr val="dk1"/>
                </a:solidFill>
                <a:latin typeface="Inter"/>
                <a:ea typeface="Inter"/>
                <a:cs typeface="Inter"/>
                <a:sym typeface="Inter"/>
              </a:rPr>
              <a:t>Arquitectura.</a:t>
            </a:r>
            <a:endParaRPr sz="1700">
              <a:solidFill>
                <a:schemeClr val="dk1"/>
              </a:solidFill>
              <a:latin typeface="Inter"/>
              <a:ea typeface="Inter"/>
              <a:cs typeface="Inter"/>
              <a:sym typeface="Inter"/>
            </a:endParaRPr>
          </a:p>
          <a:p>
            <a:pPr indent="-336550" lvl="0" marL="457200" rtl="0" algn="l">
              <a:lnSpc>
                <a:spcPct val="115000"/>
              </a:lnSpc>
              <a:spcBef>
                <a:spcPts val="0"/>
              </a:spcBef>
              <a:spcAft>
                <a:spcPts val="0"/>
              </a:spcAft>
              <a:buClr>
                <a:schemeClr val="dk1"/>
              </a:buClr>
              <a:buSzPts val="1700"/>
              <a:buFont typeface="Inter"/>
              <a:buChar char="●"/>
            </a:pPr>
            <a:r>
              <a:rPr b="1" lang="es-419" sz="1700">
                <a:solidFill>
                  <a:schemeClr val="dk1"/>
                </a:solidFill>
                <a:latin typeface="Inter"/>
                <a:ea typeface="Inter"/>
                <a:cs typeface="Inter"/>
                <a:sym typeface="Inter"/>
              </a:rPr>
              <a:t>Entender</a:t>
            </a:r>
            <a:r>
              <a:rPr lang="es-419" sz="1700">
                <a:solidFill>
                  <a:schemeClr val="dk1"/>
                </a:solidFill>
                <a:latin typeface="Inter"/>
                <a:ea typeface="Inter"/>
                <a:cs typeface="Inter"/>
                <a:sym typeface="Inter"/>
              </a:rPr>
              <a:t> qué es el RDD -Conocer los Módulos de Spark.</a:t>
            </a:r>
            <a:endParaRPr sz="1700">
              <a:solidFill>
                <a:schemeClr val="dk1"/>
              </a:solidFill>
              <a:latin typeface="Inter"/>
              <a:ea typeface="Inter"/>
              <a:cs typeface="Inter"/>
              <a:sym typeface="Inter"/>
            </a:endParaRPr>
          </a:p>
          <a:p>
            <a:pPr indent="-336550" lvl="0" marL="457200" rtl="0" algn="l">
              <a:lnSpc>
                <a:spcPct val="115000"/>
              </a:lnSpc>
              <a:spcBef>
                <a:spcPts val="0"/>
              </a:spcBef>
              <a:spcAft>
                <a:spcPts val="0"/>
              </a:spcAft>
              <a:buClr>
                <a:schemeClr val="dk1"/>
              </a:buClr>
              <a:buSzPts val="1700"/>
              <a:buFont typeface="Inter"/>
              <a:buChar char="●"/>
            </a:pPr>
            <a:r>
              <a:rPr b="1" lang="es-419" sz="1700">
                <a:solidFill>
                  <a:schemeClr val="dk1"/>
                </a:solidFill>
                <a:latin typeface="Inter"/>
                <a:ea typeface="Inter"/>
                <a:cs typeface="Inter"/>
                <a:sym typeface="Inter"/>
              </a:rPr>
              <a:t>Diferenciar</a:t>
            </a:r>
            <a:r>
              <a:rPr lang="es-419" sz="1700">
                <a:solidFill>
                  <a:schemeClr val="dk1"/>
                </a:solidFill>
                <a:latin typeface="Inter"/>
                <a:ea typeface="Inter"/>
                <a:cs typeface="Inter"/>
                <a:sym typeface="Inter"/>
              </a:rPr>
              <a:t> las características del Procesamiento Batch y del Procesamiento </a:t>
            </a:r>
            <a:r>
              <a:rPr lang="es-419" sz="1700">
                <a:solidFill>
                  <a:schemeClr val="dk1"/>
                </a:solidFill>
                <a:latin typeface="Inter"/>
                <a:ea typeface="Inter"/>
                <a:cs typeface="Inter"/>
                <a:sym typeface="Inter"/>
              </a:rPr>
              <a:t>Streaming</a:t>
            </a:r>
            <a:r>
              <a:rPr lang="es-419" sz="1700">
                <a:solidFill>
                  <a:schemeClr val="dk1"/>
                </a:solidFill>
                <a:latin typeface="Inter"/>
                <a:ea typeface="Inter"/>
                <a:cs typeface="Inter"/>
                <a:sym typeface="Inter"/>
              </a:rPr>
              <a:t>.</a:t>
            </a:r>
            <a:endParaRPr sz="1700">
              <a:solidFill>
                <a:schemeClr val="dk1"/>
              </a:solidFill>
              <a:latin typeface="Inter"/>
              <a:ea typeface="Inter"/>
              <a:cs typeface="Inter"/>
              <a:sym typeface="Inter"/>
            </a:endParaRPr>
          </a:p>
          <a:p>
            <a:pPr indent="-336550" lvl="0" marL="457200" rtl="0" algn="l">
              <a:lnSpc>
                <a:spcPct val="115000"/>
              </a:lnSpc>
              <a:spcBef>
                <a:spcPts val="0"/>
              </a:spcBef>
              <a:spcAft>
                <a:spcPts val="0"/>
              </a:spcAft>
              <a:buClr>
                <a:schemeClr val="dk1"/>
              </a:buClr>
              <a:buSzPts val="1700"/>
              <a:buFont typeface="Inter"/>
              <a:buChar char="●"/>
            </a:pPr>
            <a:r>
              <a:rPr b="1" lang="es-419" sz="1700">
                <a:solidFill>
                  <a:schemeClr val="dk1"/>
                </a:solidFill>
                <a:latin typeface="Inter"/>
                <a:ea typeface="Inter"/>
                <a:cs typeface="Inter"/>
                <a:sym typeface="Inter"/>
              </a:rPr>
              <a:t>Aplicar</a:t>
            </a:r>
            <a:r>
              <a:rPr lang="es-419" sz="1700">
                <a:solidFill>
                  <a:schemeClr val="dk1"/>
                </a:solidFill>
                <a:latin typeface="Inter"/>
                <a:ea typeface="Inter"/>
                <a:cs typeface="Inter"/>
                <a:sym typeface="Inter"/>
              </a:rPr>
              <a:t> el caso de uso de Kafka.</a:t>
            </a:r>
            <a:endParaRPr sz="1700">
              <a:solidFill>
                <a:schemeClr val="dk1"/>
              </a:solidFill>
              <a:latin typeface="Inter"/>
              <a:ea typeface="Inter"/>
              <a:cs typeface="Inter"/>
              <a:sym typeface="Inter"/>
            </a:endParaRPr>
          </a:p>
          <a:p>
            <a:pPr indent="0" lvl="0" marL="0" marR="0" rtl="0" algn="l">
              <a:lnSpc>
                <a:spcPct val="115000"/>
              </a:lnSpc>
              <a:spcBef>
                <a:spcPts val="1200"/>
              </a:spcBef>
              <a:spcAft>
                <a:spcPts val="0"/>
              </a:spcAft>
              <a:buClr>
                <a:srgbClr val="000000"/>
              </a:buClr>
              <a:buSzPts val="1100"/>
              <a:buFont typeface="Arial"/>
              <a:buNone/>
            </a:pPr>
            <a:r>
              <a:t/>
            </a:r>
            <a:endParaRPr sz="1700">
              <a:solidFill>
                <a:schemeClr val="dk1"/>
              </a:solidFill>
              <a:latin typeface="Inter"/>
              <a:ea typeface="Inter"/>
              <a:cs typeface="Inter"/>
              <a:sym typeface="Inter"/>
            </a:endParaRPr>
          </a:p>
        </p:txBody>
      </p:sp>
      <p:sp>
        <p:nvSpPr>
          <p:cNvPr id="93" name="Google Shape;93;p27"/>
          <p:cNvSpPr/>
          <p:nvPr/>
        </p:nvSpPr>
        <p:spPr>
          <a:xfrm>
            <a:off x="1063725" y="81123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p27"/>
          <p:cNvGrpSpPr/>
          <p:nvPr/>
        </p:nvGrpSpPr>
        <p:grpSpPr>
          <a:xfrm>
            <a:off x="1215260" y="916659"/>
            <a:ext cx="423985" cy="416505"/>
            <a:chOff x="-64781025" y="3361050"/>
            <a:chExt cx="317425" cy="315200"/>
          </a:xfrm>
        </p:grpSpPr>
        <p:sp>
          <p:nvSpPr>
            <p:cNvPr id="95" name="Google Shape;95;p2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45"/>
          <p:cNvSpPr txBox="1"/>
          <p:nvPr/>
        </p:nvSpPr>
        <p:spPr>
          <a:xfrm flipH="1" rot="-60343">
            <a:off x="1668677" y="1772923"/>
            <a:ext cx="5794193" cy="891137"/>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Datasets</a:t>
            </a:r>
            <a:endParaRPr b="0" i="0" sz="5400" u="none" cap="none" strike="noStrike">
              <a:solidFill>
                <a:srgbClr val="222222"/>
              </a:solidFill>
              <a:latin typeface="Anybody Black"/>
              <a:ea typeface="Anybody Black"/>
              <a:cs typeface="Anybody Black"/>
              <a:sym typeface="Anybody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46"/>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¿QUÉ ES?</a:t>
            </a:r>
            <a:endParaRPr b="0" i="0" sz="3000" u="none" cap="none" strike="noStrike">
              <a:solidFill>
                <a:srgbClr val="222222"/>
              </a:solidFill>
              <a:latin typeface="Anybody Black"/>
              <a:ea typeface="Anybody Black"/>
              <a:cs typeface="Anybody Black"/>
              <a:sym typeface="Anybody Black"/>
            </a:endParaRPr>
          </a:p>
        </p:txBody>
      </p:sp>
      <p:sp>
        <p:nvSpPr>
          <p:cNvPr id="226" name="Google Shape;226;p46"/>
          <p:cNvSpPr txBox="1"/>
          <p:nvPr/>
        </p:nvSpPr>
        <p:spPr>
          <a:xfrm>
            <a:off x="871000" y="1844250"/>
            <a:ext cx="2754900" cy="14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419" sz="1100">
                <a:solidFill>
                  <a:schemeClr val="dk1"/>
                </a:solidFill>
                <a:latin typeface="Inter"/>
                <a:ea typeface="Inter"/>
                <a:cs typeface="Inter"/>
                <a:sym typeface="Inter"/>
              </a:rPr>
              <a:t>Es una extensión del Dataframe. Características:</a:t>
            </a:r>
            <a:endParaRPr sz="1100">
              <a:solidFill>
                <a:schemeClr val="dk1"/>
              </a:solidFill>
              <a:latin typeface="Inter"/>
              <a:ea typeface="Inter"/>
              <a:cs typeface="Inter"/>
              <a:sym typeface="Inter"/>
            </a:endParaRPr>
          </a:p>
          <a:p>
            <a:pPr indent="-298450" lvl="0" marL="457200" rtl="0" algn="l">
              <a:lnSpc>
                <a:spcPct val="115000"/>
              </a:lnSpc>
              <a:spcBef>
                <a:spcPts val="1200"/>
              </a:spcBef>
              <a:spcAft>
                <a:spcPts val="0"/>
              </a:spcAft>
              <a:buClr>
                <a:schemeClr val="dk1"/>
              </a:buClr>
              <a:buSzPts val="1100"/>
              <a:buChar char="●"/>
            </a:pPr>
            <a:r>
              <a:rPr lang="es-419" sz="1100">
                <a:solidFill>
                  <a:schemeClr val="dk1"/>
                </a:solidFill>
                <a:latin typeface="Inter"/>
                <a:ea typeface="Inter"/>
                <a:cs typeface="Inter"/>
                <a:sym typeface="Inter"/>
              </a:rPr>
              <a:t>Clases fuertemente tipadas.</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latin typeface="Inter"/>
                <a:ea typeface="Inter"/>
                <a:cs typeface="Inter"/>
                <a:sym typeface="Inter"/>
              </a:rPr>
              <a:t>Verificación de tipos de dato en tiempo de compilación.</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latin typeface="Inter"/>
                <a:ea typeface="Inter"/>
                <a:cs typeface="Inter"/>
                <a:sym typeface="Inter"/>
              </a:rPr>
              <a:t>Disponible sólo en Scala y Java.</a:t>
            </a:r>
            <a:endParaRPr sz="1100">
              <a:solidFill>
                <a:schemeClr val="dk1"/>
              </a:solidFill>
              <a:latin typeface="Inter"/>
              <a:ea typeface="Inter"/>
              <a:cs typeface="Inter"/>
              <a:sym typeface="Inter"/>
            </a:endParaRPr>
          </a:p>
        </p:txBody>
      </p:sp>
      <p:pic>
        <p:nvPicPr>
          <p:cNvPr id="227" name="Google Shape;227;p46"/>
          <p:cNvPicPr preferRelativeResize="0"/>
          <p:nvPr/>
        </p:nvPicPr>
        <p:blipFill>
          <a:blip r:embed="rId4">
            <a:alphaModFix/>
          </a:blip>
          <a:stretch>
            <a:fillRect/>
          </a:stretch>
        </p:blipFill>
        <p:spPr>
          <a:xfrm>
            <a:off x="4058225" y="1204450"/>
            <a:ext cx="4633623" cy="33111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47"/>
          <p:cNvSpPr txBox="1"/>
          <p:nvPr/>
        </p:nvSpPr>
        <p:spPr>
          <a:xfrm flipH="1" rot="-60343">
            <a:off x="1674827" y="1772870"/>
            <a:ext cx="5794193" cy="1597744"/>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Módulos Spark</a:t>
            </a:r>
            <a:endParaRPr b="0" i="0" sz="5400" u="none" cap="none" strike="noStrike">
              <a:solidFill>
                <a:srgbClr val="222222"/>
              </a:solidFill>
              <a:latin typeface="Anybody Black"/>
              <a:ea typeface="Anybody Black"/>
              <a:cs typeface="Anybody Black"/>
              <a:sym typeface="Anybody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48"/>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Spark Core</a:t>
            </a:r>
            <a:endParaRPr b="0" i="0" sz="3000" u="none" cap="none" strike="noStrike">
              <a:solidFill>
                <a:srgbClr val="222222"/>
              </a:solidFill>
              <a:latin typeface="Anybody Black"/>
              <a:ea typeface="Anybody Black"/>
              <a:cs typeface="Anybody Black"/>
              <a:sym typeface="Anybody Black"/>
            </a:endParaRPr>
          </a:p>
        </p:txBody>
      </p:sp>
      <p:sp>
        <p:nvSpPr>
          <p:cNvPr id="238" name="Google Shape;238;p48"/>
          <p:cNvSpPr txBox="1"/>
          <p:nvPr/>
        </p:nvSpPr>
        <p:spPr>
          <a:xfrm>
            <a:off x="723450" y="1389325"/>
            <a:ext cx="77508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s-419" sz="1100">
                <a:solidFill>
                  <a:schemeClr val="dk1"/>
                </a:solidFill>
                <a:latin typeface="Inter"/>
                <a:ea typeface="Inter"/>
                <a:cs typeface="Inter"/>
                <a:sym typeface="Inter"/>
              </a:rPr>
              <a:t>Brinda velocidad dando capacidades de computación ”in-memory”. Spark Core es la base del procesamiento distribuído de grandes datasets.</a:t>
            </a:r>
            <a:endParaRPr sz="1100">
              <a:solidFill>
                <a:schemeClr val="dk1"/>
              </a:solidFill>
              <a:latin typeface="Inter"/>
              <a:ea typeface="Inter"/>
              <a:cs typeface="Inter"/>
              <a:sym typeface="Inter"/>
            </a:endParaRPr>
          </a:p>
        </p:txBody>
      </p:sp>
      <p:pic>
        <p:nvPicPr>
          <p:cNvPr id="239" name="Google Shape;239;p48"/>
          <p:cNvPicPr preferRelativeResize="0"/>
          <p:nvPr/>
        </p:nvPicPr>
        <p:blipFill>
          <a:blip r:embed="rId4">
            <a:alphaModFix/>
          </a:blip>
          <a:stretch>
            <a:fillRect/>
          </a:stretch>
        </p:blipFill>
        <p:spPr>
          <a:xfrm>
            <a:off x="1266288" y="1987800"/>
            <a:ext cx="6611425" cy="2250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49"/>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SparkSQL</a:t>
            </a:r>
            <a:endParaRPr b="0" i="0" sz="3000" u="none" cap="none" strike="noStrike">
              <a:solidFill>
                <a:srgbClr val="222222"/>
              </a:solidFill>
              <a:latin typeface="Anybody Black"/>
              <a:ea typeface="Anybody Black"/>
              <a:cs typeface="Anybody Black"/>
              <a:sym typeface="Anybody Black"/>
            </a:endParaRPr>
          </a:p>
        </p:txBody>
      </p:sp>
      <p:sp>
        <p:nvSpPr>
          <p:cNvPr id="245" name="Google Shape;245;p49"/>
          <p:cNvSpPr txBox="1"/>
          <p:nvPr/>
        </p:nvSpPr>
        <p:spPr>
          <a:xfrm>
            <a:off x="723450" y="1389325"/>
            <a:ext cx="77508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s-419" sz="1100">
                <a:solidFill>
                  <a:schemeClr val="dk1"/>
                </a:solidFill>
                <a:latin typeface="Inter"/>
                <a:ea typeface="Inter"/>
                <a:cs typeface="Inter"/>
                <a:sym typeface="Inter"/>
              </a:rPr>
              <a:t>Lenguaje provisto para tratar con datos estructurados.</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latin typeface="Inter"/>
                <a:ea typeface="Inter"/>
                <a:cs typeface="Inter"/>
                <a:sym typeface="Inter"/>
              </a:rPr>
              <a:t>Permite ejecutar consultas sobre los datos y obtener resultados útiles.</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latin typeface="Inter"/>
                <a:ea typeface="Inter"/>
                <a:cs typeface="Inter"/>
                <a:sym typeface="Inter"/>
              </a:rPr>
              <a:t>Soporta consultas a través de SQL y HiveQL.</a:t>
            </a:r>
            <a:endParaRPr sz="1100">
              <a:solidFill>
                <a:schemeClr val="dk1"/>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50"/>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Spark Streaming</a:t>
            </a:r>
            <a:endParaRPr b="0" i="0" sz="3000" u="none" cap="none" strike="noStrike">
              <a:solidFill>
                <a:srgbClr val="222222"/>
              </a:solidFill>
              <a:latin typeface="Anybody Black"/>
              <a:ea typeface="Anybody Black"/>
              <a:cs typeface="Anybody Black"/>
              <a:sym typeface="Anybody Black"/>
            </a:endParaRPr>
          </a:p>
        </p:txBody>
      </p:sp>
      <p:sp>
        <p:nvSpPr>
          <p:cNvPr id="251" name="Google Shape;251;p50"/>
          <p:cNvSpPr txBox="1"/>
          <p:nvPr/>
        </p:nvSpPr>
        <p:spPr>
          <a:xfrm>
            <a:off x="723450" y="1389325"/>
            <a:ext cx="7750800" cy="938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s-419" sz="1100">
                <a:solidFill>
                  <a:schemeClr val="dk1"/>
                </a:solidFill>
                <a:latin typeface="Inter"/>
                <a:ea typeface="Inter"/>
                <a:cs typeface="Inter"/>
                <a:sym typeface="Inter"/>
              </a:rPr>
              <a:t>Permite procesamiento de flujos en forma escalable, rápida y tolerante a fallos.</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latin typeface="Inter"/>
                <a:ea typeface="Inter"/>
                <a:cs typeface="Inter"/>
                <a:sym typeface="Inter"/>
              </a:rPr>
              <a:t>Spark divide los “streams” de datos en pequeños “batches”.</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latin typeface="Inter"/>
                <a:ea typeface="Inter"/>
                <a:cs typeface="Inter"/>
                <a:sym typeface="Inter"/>
              </a:rPr>
              <a:t>Trata a cada “batch” de datos como RDDs y los procesa.</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latin typeface="Inter"/>
                <a:ea typeface="Inter"/>
                <a:cs typeface="Inter"/>
                <a:sym typeface="Inter"/>
              </a:rPr>
              <a:t>Puedo operar con varios algoritmos.</a:t>
            </a:r>
            <a:endParaRPr sz="1100">
              <a:solidFill>
                <a:schemeClr val="dk1"/>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51"/>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Spark </a:t>
            </a:r>
            <a:r>
              <a:rPr lang="es-419" sz="3000">
                <a:solidFill>
                  <a:srgbClr val="222222"/>
                </a:solidFill>
                <a:latin typeface="Anybody Black"/>
                <a:ea typeface="Anybody Black"/>
                <a:cs typeface="Anybody Black"/>
                <a:sym typeface="Anybody Black"/>
              </a:rPr>
              <a:t>MLlib</a:t>
            </a:r>
            <a:endParaRPr b="0" i="0" sz="3000" u="none" cap="none" strike="noStrike">
              <a:solidFill>
                <a:srgbClr val="222222"/>
              </a:solidFill>
              <a:latin typeface="Anybody Black"/>
              <a:ea typeface="Anybody Black"/>
              <a:cs typeface="Anybody Black"/>
              <a:sym typeface="Anybody Black"/>
            </a:endParaRPr>
          </a:p>
        </p:txBody>
      </p:sp>
      <p:sp>
        <p:nvSpPr>
          <p:cNvPr id="257" name="Google Shape;257;p51"/>
          <p:cNvSpPr txBox="1"/>
          <p:nvPr/>
        </p:nvSpPr>
        <p:spPr>
          <a:xfrm>
            <a:off x="723450" y="1389325"/>
            <a:ext cx="7750800" cy="938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s-419" sz="1100">
                <a:solidFill>
                  <a:schemeClr val="dk1"/>
                </a:solidFill>
                <a:latin typeface="Inter"/>
                <a:ea typeface="Inter"/>
                <a:cs typeface="Inter"/>
                <a:sym typeface="Inter"/>
              </a:rPr>
              <a:t>Es una librería escalable de Machine learning.</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latin typeface="Inter"/>
                <a:ea typeface="Inter"/>
                <a:cs typeface="Inter"/>
                <a:sym typeface="Inter"/>
              </a:rPr>
              <a:t>Contiene librerías para implementar algoritmos de ML, por ejemplo clustering, regression y Filtrado colaborativo.</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latin typeface="Inter"/>
                <a:ea typeface="Inter"/>
                <a:cs typeface="Inter"/>
                <a:sym typeface="Inter"/>
              </a:rPr>
              <a:t>El workflow ML incluye estandarización, normalización, hashing, algebra lineal, estadísticas.</a:t>
            </a:r>
            <a:endParaRPr sz="1100">
              <a:solidFill>
                <a:schemeClr val="dk1"/>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52"/>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Spark GraphX </a:t>
            </a:r>
            <a:endParaRPr b="0" i="0" sz="3000" u="none" cap="none" strike="noStrike">
              <a:solidFill>
                <a:srgbClr val="222222"/>
              </a:solidFill>
              <a:latin typeface="Anybody Black"/>
              <a:ea typeface="Anybody Black"/>
              <a:cs typeface="Anybody Black"/>
              <a:sym typeface="Anybody Black"/>
            </a:endParaRPr>
          </a:p>
        </p:txBody>
      </p:sp>
      <p:sp>
        <p:nvSpPr>
          <p:cNvPr id="263" name="Google Shape;263;p52"/>
          <p:cNvSpPr txBox="1"/>
          <p:nvPr/>
        </p:nvSpPr>
        <p:spPr>
          <a:xfrm>
            <a:off x="846525" y="151775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t>Es un motor de análisis de grafos.</a:t>
            </a:r>
            <a:endParaRPr/>
          </a:p>
          <a:p>
            <a:pPr indent="0" lvl="0" marL="0" rtl="0" algn="l">
              <a:spcBef>
                <a:spcPts val="0"/>
              </a:spcBef>
              <a:spcAft>
                <a:spcPts val="0"/>
              </a:spcAft>
              <a:buNone/>
            </a:pPr>
            <a:r>
              <a:rPr lang="es-419"/>
              <a:t>Extiende Spark RDD brindado una abstracción gráfica de grafos dirigidos con propiedades asignadas a cada nodo y vértice.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53"/>
          <p:cNvSpPr txBox="1"/>
          <p:nvPr/>
        </p:nvSpPr>
        <p:spPr>
          <a:xfrm flipH="1" rot="-60343">
            <a:off x="1674827" y="1772870"/>
            <a:ext cx="5794193" cy="1597744"/>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Catalyst Optimizer</a:t>
            </a:r>
            <a:endParaRPr b="0" i="0" sz="5400" u="none" cap="none" strike="noStrike">
              <a:solidFill>
                <a:srgbClr val="222222"/>
              </a:solidFill>
              <a:latin typeface="Anybody Black"/>
              <a:ea typeface="Anybody Black"/>
              <a:cs typeface="Anybody Black"/>
              <a:sym typeface="Anybody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54"/>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¿Qué es?</a:t>
            </a:r>
            <a:r>
              <a:rPr lang="es-419" sz="3000">
                <a:solidFill>
                  <a:srgbClr val="222222"/>
                </a:solidFill>
                <a:latin typeface="Anybody Black"/>
                <a:ea typeface="Anybody Black"/>
                <a:cs typeface="Anybody Black"/>
                <a:sym typeface="Anybody Black"/>
              </a:rPr>
              <a:t> </a:t>
            </a:r>
            <a:endParaRPr b="0" i="0" sz="3000" u="none" cap="none" strike="noStrike">
              <a:solidFill>
                <a:srgbClr val="222222"/>
              </a:solidFill>
              <a:latin typeface="Anybody Black"/>
              <a:ea typeface="Anybody Black"/>
              <a:cs typeface="Anybody Black"/>
              <a:sym typeface="Anybody Black"/>
            </a:endParaRPr>
          </a:p>
        </p:txBody>
      </p:sp>
      <p:sp>
        <p:nvSpPr>
          <p:cNvPr id="274" name="Google Shape;274;p54"/>
          <p:cNvSpPr txBox="1"/>
          <p:nvPr/>
        </p:nvSpPr>
        <p:spPr>
          <a:xfrm>
            <a:off x="1612600" y="1486150"/>
            <a:ext cx="6071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t>Motor de optimización de planes de ejecución, parecido al que usan las bases de datos, pero diseñado para la cantidad de datos propia de Spark. Además de eso, se tiene implementado un optimizador de memoria y consumo de CPU, llamado Tungsten, el cual determina cómo se convertirán los planes lógicos creados por Catalyst a un plan físico.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8"/>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419" sz="2800" u="none" cap="none" strike="noStrike">
                <a:solidFill>
                  <a:srgbClr val="222222"/>
                </a:solidFill>
                <a:latin typeface="Anybody Black"/>
                <a:ea typeface="Anybody Black"/>
                <a:cs typeface="Anybody Black"/>
                <a:sym typeface="Anybody Black"/>
              </a:rPr>
              <a:t>AGENDA</a:t>
            </a:r>
            <a:endParaRPr b="0" i="0" sz="2800" u="none" cap="none" strike="noStrike">
              <a:solidFill>
                <a:srgbClr val="222222"/>
              </a:solidFill>
              <a:latin typeface="Anybody Black"/>
              <a:ea typeface="Anybody Black"/>
              <a:cs typeface="Anybody Black"/>
              <a:sym typeface="Anybody Black"/>
            </a:endParaRPr>
          </a:p>
        </p:txBody>
      </p:sp>
      <p:sp>
        <p:nvSpPr>
          <p:cNvPr id="104" name="Google Shape;104;p28"/>
          <p:cNvSpPr txBox="1"/>
          <p:nvPr/>
        </p:nvSpPr>
        <p:spPr>
          <a:xfrm>
            <a:off x="4152500" y="1910400"/>
            <a:ext cx="4583700" cy="277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s-419" sz="1700">
                <a:solidFill>
                  <a:schemeClr val="dk1"/>
                </a:solidFill>
                <a:latin typeface="Inter"/>
                <a:ea typeface="Inter"/>
                <a:cs typeface="Inter"/>
                <a:sym typeface="Inter"/>
              </a:rPr>
              <a:t>Apache Spark</a:t>
            </a:r>
            <a:endParaRPr b="0" i="0" sz="1700" u="none" cap="none" strike="noStrike">
              <a:solidFill>
                <a:schemeClr val="dk1"/>
              </a:solidFill>
              <a:latin typeface="Inter"/>
              <a:ea typeface="Inter"/>
              <a:cs typeface="Inter"/>
              <a:sym typeface="Inter"/>
            </a:endParaRPr>
          </a:p>
          <a:p>
            <a:pPr indent="-336550" lvl="1" marL="914400" marR="0" rtl="0" algn="l">
              <a:lnSpc>
                <a:spcPct val="115000"/>
              </a:lnSpc>
              <a:spcBef>
                <a:spcPts val="0"/>
              </a:spcBef>
              <a:spcAft>
                <a:spcPts val="0"/>
              </a:spcAft>
              <a:buClr>
                <a:schemeClr val="dk1"/>
              </a:buClr>
              <a:buSzPts val="1700"/>
              <a:buFont typeface="Inter"/>
              <a:buChar char="○"/>
            </a:pPr>
            <a:r>
              <a:rPr lang="es-419" sz="1700">
                <a:solidFill>
                  <a:schemeClr val="dk1"/>
                </a:solidFill>
                <a:latin typeface="Inter"/>
                <a:ea typeface="Inter"/>
                <a:cs typeface="Inter"/>
                <a:sym typeface="Inter"/>
              </a:rPr>
              <a:t>Arquitectura Spark</a:t>
            </a:r>
            <a:endParaRPr i="1" sz="1700">
              <a:solidFill>
                <a:schemeClr val="dk1"/>
              </a:solidFill>
              <a:latin typeface="Inter"/>
              <a:ea typeface="Inter"/>
              <a:cs typeface="Inter"/>
              <a:sym typeface="Inter"/>
            </a:endParaRPr>
          </a:p>
          <a:p>
            <a:pPr indent="-336550" lvl="1" marL="914400" marR="0" rtl="0" algn="l">
              <a:lnSpc>
                <a:spcPct val="115000"/>
              </a:lnSpc>
              <a:spcBef>
                <a:spcPts val="0"/>
              </a:spcBef>
              <a:spcAft>
                <a:spcPts val="0"/>
              </a:spcAft>
              <a:buClr>
                <a:schemeClr val="dk1"/>
              </a:buClr>
              <a:buSzPts val="1700"/>
              <a:buFont typeface="Inter"/>
              <a:buChar char="○"/>
            </a:pPr>
            <a:r>
              <a:rPr lang="es-419" sz="1700">
                <a:solidFill>
                  <a:schemeClr val="dk1"/>
                </a:solidFill>
                <a:latin typeface="Inter"/>
                <a:ea typeface="Inter"/>
                <a:cs typeface="Inter"/>
                <a:sym typeface="Inter"/>
              </a:rPr>
              <a:t>Cluster Spark</a:t>
            </a:r>
            <a:endParaRPr sz="1700">
              <a:solidFill>
                <a:schemeClr val="dk1"/>
              </a:solidFill>
              <a:latin typeface="Inter"/>
              <a:ea typeface="Inter"/>
              <a:cs typeface="Inter"/>
              <a:sym typeface="Inter"/>
            </a:endParaRPr>
          </a:p>
          <a:p>
            <a:pPr indent="-336550" lvl="1" marL="914400" marR="0" rtl="0" algn="l">
              <a:lnSpc>
                <a:spcPct val="115000"/>
              </a:lnSpc>
              <a:spcBef>
                <a:spcPts val="0"/>
              </a:spcBef>
              <a:spcAft>
                <a:spcPts val="0"/>
              </a:spcAft>
              <a:buClr>
                <a:schemeClr val="dk1"/>
              </a:buClr>
              <a:buSzPts val="1700"/>
              <a:buFont typeface="Inter"/>
              <a:buChar char="○"/>
            </a:pPr>
            <a:r>
              <a:rPr lang="es-419" sz="1700">
                <a:solidFill>
                  <a:schemeClr val="dk1"/>
                </a:solidFill>
                <a:latin typeface="Inter"/>
                <a:ea typeface="Inter"/>
                <a:cs typeface="Inter"/>
                <a:sym typeface="Inter"/>
              </a:rPr>
              <a:t>Hadoop Spark</a:t>
            </a:r>
            <a:endParaRPr sz="1700">
              <a:solidFill>
                <a:schemeClr val="dk1"/>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1100"/>
              <a:buFont typeface="Arial"/>
              <a:buNone/>
            </a:pPr>
            <a:r>
              <a:t/>
            </a:r>
            <a:endParaRPr b="0" i="1" sz="170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1100"/>
              <a:buFont typeface="Arial"/>
              <a:buNone/>
            </a:pPr>
            <a:r>
              <a:rPr lang="es-419" sz="1700">
                <a:solidFill>
                  <a:schemeClr val="dk1"/>
                </a:solidFill>
                <a:latin typeface="Inter"/>
                <a:ea typeface="Inter"/>
                <a:cs typeface="Inter"/>
                <a:sym typeface="Inter"/>
              </a:rPr>
              <a:t>RDD</a:t>
            </a:r>
            <a:endParaRPr sz="1700">
              <a:solidFill>
                <a:schemeClr val="dk1"/>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1100"/>
              <a:buFont typeface="Arial"/>
              <a:buNone/>
            </a:pPr>
            <a:r>
              <a:t/>
            </a:r>
            <a:endParaRPr sz="1700">
              <a:solidFill>
                <a:schemeClr val="dk1"/>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1100"/>
              <a:buFont typeface="Arial"/>
              <a:buNone/>
            </a:pPr>
            <a:r>
              <a:rPr lang="es-419" sz="1700">
                <a:solidFill>
                  <a:schemeClr val="dk1"/>
                </a:solidFill>
                <a:latin typeface="Inter"/>
                <a:ea typeface="Inter"/>
                <a:cs typeface="Inter"/>
                <a:sym typeface="Inter"/>
              </a:rPr>
              <a:t>Módulos Spark</a:t>
            </a:r>
            <a:endParaRPr sz="1700">
              <a:solidFill>
                <a:schemeClr val="dk1"/>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1100"/>
              <a:buFont typeface="Arial"/>
              <a:buNone/>
            </a:pPr>
            <a:r>
              <a:t/>
            </a:r>
            <a:endParaRPr sz="1700">
              <a:solidFill>
                <a:schemeClr val="dk1"/>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1100"/>
              <a:buFont typeface="Arial"/>
              <a:buNone/>
            </a:pPr>
            <a:r>
              <a:rPr lang="es-419" sz="1700">
                <a:solidFill>
                  <a:schemeClr val="dk1"/>
                </a:solidFill>
                <a:latin typeface="Inter"/>
                <a:ea typeface="Inter"/>
                <a:cs typeface="Inter"/>
                <a:sym typeface="Inter"/>
              </a:rPr>
              <a:t>Kafka</a:t>
            </a:r>
            <a:endParaRPr sz="1700">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b="0" i="0" sz="1800" u="none" cap="none" strike="noStrike">
              <a:solidFill>
                <a:schemeClr val="dk1"/>
              </a:solidFill>
              <a:highlight>
                <a:schemeClr val="lt1"/>
              </a:highlight>
              <a:latin typeface="Work Sans Medium"/>
              <a:ea typeface="Work Sans Medium"/>
              <a:cs typeface="Work Sans Medium"/>
              <a:sym typeface="Work Sans Medium"/>
            </a:endParaRPr>
          </a:p>
        </p:txBody>
      </p:sp>
      <p:pic>
        <p:nvPicPr>
          <p:cNvPr id="105" name="Google Shape;105;p28"/>
          <p:cNvPicPr preferRelativeResize="0"/>
          <p:nvPr/>
        </p:nvPicPr>
        <p:blipFill rotWithShape="1">
          <a:blip r:embed="rId4">
            <a:alphaModFix/>
          </a:blip>
          <a:srcRect b="0" l="0" r="0" t="0"/>
          <a:stretch/>
        </p:blipFill>
        <p:spPr>
          <a:xfrm>
            <a:off x="3888123" y="1646030"/>
            <a:ext cx="264375" cy="264375"/>
          </a:xfrm>
          <a:prstGeom prst="rect">
            <a:avLst/>
          </a:prstGeom>
          <a:noFill/>
          <a:ln>
            <a:noFill/>
          </a:ln>
        </p:spPr>
      </p:pic>
      <p:pic>
        <p:nvPicPr>
          <p:cNvPr id="106" name="Google Shape;106;p28"/>
          <p:cNvPicPr preferRelativeResize="0"/>
          <p:nvPr/>
        </p:nvPicPr>
        <p:blipFill rotWithShape="1">
          <a:blip r:embed="rId4">
            <a:alphaModFix/>
          </a:blip>
          <a:srcRect b="0" l="0" r="0" t="0"/>
          <a:stretch/>
        </p:blipFill>
        <p:spPr>
          <a:xfrm>
            <a:off x="3888123" y="3166167"/>
            <a:ext cx="264375" cy="264375"/>
          </a:xfrm>
          <a:prstGeom prst="rect">
            <a:avLst/>
          </a:prstGeom>
          <a:noFill/>
          <a:ln>
            <a:noFill/>
          </a:ln>
        </p:spPr>
      </p:pic>
      <p:pic>
        <p:nvPicPr>
          <p:cNvPr id="107" name="Google Shape;107;p28"/>
          <p:cNvPicPr preferRelativeResize="0"/>
          <p:nvPr/>
        </p:nvPicPr>
        <p:blipFill rotWithShape="1">
          <a:blip r:embed="rId4">
            <a:alphaModFix/>
          </a:blip>
          <a:srcRect b="0" l="0" r="0" t="0"/>
          <a:stretch/>
        </p:blipFill>
        <p:spPr>
          <a:xfrm>
            <a:off x="3888123" y="3766722"/>
            <a:ext cx="264375" cy="264375"/>
          </a:xfrm>
          <a:prstGeom prst="rect">
            <a:avLst/>
          </a:prstGeom>
          <a:noFill/>
          <a:ln>
            <a:noFill/>
          </a:ln>
        </p:spPr>
      </p:pic>
      <p:sp>
        <p:nvSpPr>
          <p:cNvPr id="108" name="Google Shape;108;p28"/>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28"/>
          <p:cNvGrpSpPr/>
          <p:nvPr/>
        </p:nvGrpSpPr>
        <p:grpSpPr>
          <a:xfrm>
            <a:off x="3996699" y="889294"/>
            <a:ext cx="476585" cy="475272"/>
            <a:chOff x="3859600" y="3591950"/>
            <a:chExt cx="296975" cy="296175"/>
          </a:xfrm>
        </p:grpSpPr>
        <p:sp>
          <p:nvSpPr>
            <p:cNvPr id="110" name="Google Shape;110;p2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3" name="Google Shape;113;p28"/>
          <p:cNvPicPr preferRelativeResize="0"/>
          <p:nvPr/>
        </p:nvPicPr>
        <p:blipFill rotWithShape="1">
          <a:blip r:embed="rId5">
            <a:alphaModFix amt="96000"/>
          </a:blip>
          <a:srcRect b="0" l="0" r="0" t="0"/>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49803"/>
              </a:srgbClr>
            </a:outerShdw>
          </a:effectLst>
        </p:spPr>
      </p:pic>
      <p:pic>
        <p:nvPicPr>
          <p:cNvPr id="114" name="Google Shape;114;p28"/>
          <p:cNvPicPr preferRelativeResize="0"/>
          <p:nvPr/>
        </p:nvPicPr>
        <p:blipFill rotWithShape="1">
          <a:blip r:embed="rId4">
            <a:alphaModFix/>
          </a:blip>
          <a:srcRect b="0" l="0" r="0" t="0"/>
          <a:stretch/>
        </p:blipFill>
        <p:spPr>
          <a:xfrm>
            <a:off x="3888123" y="4367272"/>
            <a:ext cx="264375" cy="264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5"/>
          <p:cNvPicPr preferRelativeResize="0"/>
          <p:nvPr/>
        </p:nvPicPr>
        <p:blipFill rotWithShape="1">
          <a:blip r:embed="rId3">
            <a:alphaModFix/>
          </a:blip>
          <a:srcRect b="0" l="0" r="0" t="0"/>
          <a:stretch/>
        </p:blipFill>
        <p:spPr>
          <a:xfrm>
            <a:off x="-16450" y="0"/>
            <a:ext cx="9176899" cy="5143500"/>
          </a:xfrm>
          <a:prstGeom prst="rect">
            <a:avLst/>
          </a:prstGeom>
          <a:noFill/>
          <a:ln>
            <a:noFill/>
          </a:ln>
        </p:spPr>
      </p:pic>
      <p:sp>
        <p:nvSpPr>
          <p:cNvPr id="280" name="Google Shape;280;p55"/>
          <p:cNvSpPr txBox="1"/>
          <p:nvPr/>
        </p:nvSpPr>
        <p:spPr>
          <a:xfrm>
            <a:off x="3729456" y="2264828"/>
            <a:ext cx="16851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Inter"/>
                <a:ea typeface="Inter"/>
                <a:cs typeface="Inter"/>
                <a:sym typeface="Inter"/>
              </a:rPr>
              <a:t>SOLO IMAGEN</a:t>
            </a:r>
            <a:endParaRPr b="0" i="0" sz="1350" u="none" cap="none" strike="noStrike">
              <a:solidFill>
                <a:srgbClr val="000000"/>
              </a:solidFill>
              <a:latin typeface="Inter"/>
              <a:ea typeface="Inter"/>
              <a:cs typeface="Inter"/>
              <a:sym typeface="Inter"/>
            </a:endParaRPr>
          </a:p>
        </p:txBody>
      </p:sp>
      <p:pic>
        <p:nvPicPr>
          <p:cNvPr id="281" name="Google Shape;281;p55"/>
          <p:cNvPicPr preferRelativeResize="0"/>
          <p:nvPr/>
        </p:nvPicPr>
        <p:blipFill rotWithShape="1">
          <a:blip r:embed="rId4">
            <a:alphaModFix/>
          </a:blip>
          <a:srcRect b="2047" l="0" r="0" t="0"/>
          <a:stretch/>
        </p:blipFill>
        <p:spPr>
          <a:xfrm>
            <a:off x="0" y="0"/>
            <a:ext cx="9144000"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56"/>
          <p:cNvSpPr txBox="1"/>
          <p:nvPr/>
        </p:nvSpPr>
        <p:spPr>
          <a:xfrm flipH="1" rot="-60241">
            <a:off x="1296382" y="1771078"/>
            <a:ext cx="6745636" cy="1597744"/>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Procesamiento Batch</a:t>
            </a:r>
            <a:endParaRPr b="0" i="0" sz="5400" u="none" cap="none" strike="noStrike">
              <a:solidFill>
                <a:srgbClr val="222222"/>
              </a:solidFill>
              <a:latin typeface="Anybody Black"/>
              <a:ea typeface="Anybody Black"/>
              <a:cs typeface="Anybody Black"/>
              <a:sym typeface="Anybody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57"/>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¿Qué es? </a:t>
            </a:r>
            <a:endParaRPr b="0" i="0" sz="3000" u="none" cap="none" strike="noStrike">
              <a:solidFill>
                <a:srgbClr val="222222"/>
              </a:solidFill>
              <a:latin typeface="Anybody Black"/>
              <a:ea typeface="Anybody Black"/>
              <a:cs typeface="Anybody Black"/>
              <a:sym typeface="Anybody Black"/>
            </a:endParaRPr>
          </a:p>
        </p:txBody>
      </p:sp>
      <p:sp>
        <p:nvSpPr>
          <p:cNvPr id="292" name="Google Shape;292;p57"/>
          <p:cNvSpPr txBox="1"/>
          <p:nvPr/>
        </p:nvSpPr>
        <p:spPr>
          <a:xfrm>
            <a:off x="5111875" y="1533925"/>
            <a:ext cx="35205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419"/>
              <a:t>Es el procesamiento de transacciones por lote. Los trabajos que pueden ejecutarse sin la interacción del usuario final, o pueden programarse para ejecutarse según lo permitan los recursos.</a:t>
            </a:r>
            <a:endParaRPr/>
          </a:p>
          <a:p>
            <a:pPr indent="0" lvl="0" marL="0" rtl="0" algn="l">
              <a:lnSpc>
                <a:spcPct val="115000"/>
              </a:lnSpc>
              <a:spcBef>
                <a:spcPts val="1200"/>
              </a:spcBef>
              <a:spcAft>
                <a:spcPts val="1200"/>
              </a:spcAft>
              <a:buNone/>
            </a:pPr>
            <a:r>
              <a:rPr lang="es-419"/>
              <a:t>Ej: Reporte anual de ventas.</a:t>
            </a:r>
            <a:endParaRPr/>
          </a:p>
        </p:txBody>
      </p:sp>
      <p:pic>
        <p:nvPicPr>
          <p:cNvPr id="293" name="Google Shape;293;p57"/>
          <p:cNvPicPr preferRelativeResize="0"/>
          <p:nvPr/>
        </p:nvPicPr>
        <p:blipFill rotWithShape="1">
          <a:blip r:embed="rId4">
            <a:alphaModFix/>
          </a:blip>
          <a:srcRect b="0" l="0" r="0" t="2505"/>
          <a:stretch/>
        </p:blipFill>
        <p:spPr>
          <a:xfrm>
            <a:off x="711025" y="1422900"/>
            <a:ext cx="4079375" cy="2229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58"/>
          <p:cNvSpPr txBox="1"/>
          <p:nvPr/>
        </p:nvSpPr>
        <p:spPr>
          <a:xfrm flipH="1" rot="-60241">
            <a:off x="1296382" y="1771078"/>
            <a:ext cx="6745636" cy="1597744"/>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Procesamiento Streaming</a:t>
            </a:r>
            <a:endParaRPr b="0" i="0" sz="5400" u="none" cap="none" strike="noStrike">
              <a:solidFill>
                <a:srgbClr val="222222"/>
              </a:solidFill>
              <a:latin typeface="Anybody Black"/>
              <a:ea typeface="Anybody Black"/>
              <a:cs typeface="Anybody Black"/>
              <a:sym typeface="Anybody Blac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59"/>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¿Qué es? </a:t>
            </a:r>
            <a:endParaRPr b="0" i="0" sz="3000" u="none" cap="none" strike="noStrike">
              <a:solidFill>
                <a:srgbClr val="222222"/>
              </a:solidFill>
              <a:latin typeface="Anybody Black"/>
              <a:ea typeface="Anybody Black"/>
              <a:cs typeface="Anybody Black"/>
              <a:sym typeface="Anybody Black"/>
            </a:endParaRPr>
          </a:p>
        </p:txBody>
      </p:sp>
      <p:sp>
        <p:nvSpPr>
          <p:cNvPr id="304" name="Google Shape;304;p59"/>
          <p:cNvSpPr txBox="1"/>
          <p:nvPr/>
        </p:nvSpPr>
        <p:spPr>
          <a:xfrm>
            <a:off x="737800" y="1533925"/>
            <a:ext cx="3520500" cy="30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419"/>
              <a:t>Procesamiento de datos a medida que se producen o reciben (flujo de datos en movimiento). Los datos se crean como una serie de eventos a lo largo del tiempo.</a:t>
            </a:r>
            <a:endParaRPr/>
          </a:p>
          <a:p>
            <a:pPr indent="0" lvl="0" marL="0" rtl="0" algn="l">
              <a:lnSpc>
                <a:spcPct val="115000"/>
              </a:lnSpc>
              <a:spcBef>
                <a:spcPts val="1200"/>
              </a:spcBef>
              <a:spcAft>
                <a:spcPts val="0"/>
              </a:spcAft>
              <a:buNone/>
            </a:pPr>
            <a:r>
              <a:rPr lang="es-419"/>
              <a:t>Ejemplos:</a:t>
            </a:r>
            <a:endParaRPr/>
          </a:p>
          <a:p>
            <a:pPr indent="-317500" lvl="0" marL="457200" rtl="0" algn="l">
              <a:lnSpc>
                <a:spcPct val="115000"/>
              </a:lnSpc>
              <a:spcBef>
                <a:spcPts val="1200"/>
              </a:spcBef>
              <a:spcAft>
                <a:spcPts val="0"/>
              </a:spcAft>
              <a:buSzPts val="1400"/>
              <a:buChar char="●"/>
            </a:pPr>
            <a:r>
              <a:rPr lang="es-419"/>
              <a:t> Eventos de sensores</a:t>
            </a:r>
            <a:endParaRPr/>
          </a:p>
          <a:p>
            <a:pPr indent="-317500" lvl="0" marL="457200" rtl="0" algn="l">
              <a:lnSpc>
                <a:spcPct val="115000"/>
              </a:lnSpc>
              <a:spcBef>
                <a:spcPts val="0"/>
              </a:spcBef>
              <a:spcAft>
                <a:spcPts val="0"/>
              </a:spcAft>
              <a:buSzPts val="1400"/>
              <a:buChar char="●"/>
            </a:pPr>
            <a:r>
              <a:rPr lang="es-419"/>
              <a:t>Clicks en un sitio web</a:t>
            </a:r>
            <a:endParaRPr/>
          </a:p>
          <a:p>
            <a:pPr indent="-317500" lvl="0" marL="457200" rtl="0" algn="l">
              <a:lnSpc>
                <a:spcPct val="115000"/>
              </a:lnSpc>
              <a:spcBef>
                <a:spcPts val="0"/>
              </a:spcBef>
              <a:spcAft>
                <a:spcPts val="0"/>
              </a:spcAft>
              <a:buSzPts val="1400"/>
              <a:buChar char="●"/>
            </a:pPr>
            <a:r>
              <a:rPr lang="es-419"/>
              <a:t>Operaciones financieras</a:t>
            </a:r>
            <a:endParaRPr/>
          </a:p>
          <a:p>
            <a:pPr indent="0" lvl="0" marL="0" rtl="0" algn="l">
              <a:lnSpc>
                <a:spcPct val="115000"/>
              </a:lnSpc>
              <a:spcBef>
                <a:spcPts val="1200"/>
              </a:spcBef>
              <a:spcAft>
                <a:spcPts val="1200"/>
              </a:spcAft>
              <a:buNone/>
            </a:pPr>
            <a:r>
              <a:t/>
            </a:r>
            <a:endParaRPr/>
          </a:p>
        </p:txBody>
      </p:sp>
      <p:pic>
        <p:nvPicPr>
          <p:cNvPr id="305" name="Google Shape;305;p59"/>
          <p:cNvPicPr preferRelativeResize="0"/>
          <p:nvPr/>
        </p:nvPicPr>
        <p:blipFill rotWithShape="1">
          <a:blip r:embed="rId4">
            <a:alphaModFix/>
          </a:blip>
          <a:srcRect b="0" l="2884" r="0" t="2391"/>
          <a:stretch/>
        </p:blipFill>
        <p:spPr>
          <a:xfrm>
            <a:off x="4258300" y="1749650"/>
            <a:ext cx="4448876" cy="2034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60"/>
          <p:cNvSpPr txBox="1"/>
          <p:nvPr/>
        </p:nvSpPr>
        <p:spPr>
          <a:xfrm flipH="1" rot="-60241">
            <a:off x="1296382" y="1771078"/>
            <a:ext cx="6745636" cy="1597744"/>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Arquitectura</a:t>
            </a:r>
            <a:endParaRPr sz="5400">
              <a:solidFill>
                <a:srgbClr val="222222"/>
              </a:solidFill>
              <a:latin typeface="Anybody Black"/>
              <a:ea typeface="Anybody Black"/>
              <a:cs typeface="Anybody Black"/>
              <a:sym typeface="Anybody Black"/>
            </a:endParaRPr>
          </a:p>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Lambda</a:t>
            </a:r>
            <a:endParaRPr sz="5400">
              <a:solidFill>
                <a:srgbClr val="222222"/>
              </a:solidFill>
              <a:latin typeface="Anybody Black"/>
              <a:ea typeface="Anybody Black"/>
              <a:cs typeface="Anybody Black"/>
              <a:sym typeface="Anybody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61"/>
          <p:cNvPicPr preferRelativeResize="0"/>
          <p:nvPr/>
        </p:nvPicPr>
        <p:blipFill rotWithShape="1">
          <a:blip r:embed="rId3">
            <a:alphaModFix/>
          </a:blip>
          <a:srcRect b="0" l="0" r="0" t="0"/>
          <a:stretch/>
        </p:blipFill>
        <p:spPr>
          <a:xfrm>
            <a:off x="-16450" y="0"/>
            <a:ext cx="9176899" cy="5143500"/>
          </a:xfrm>
          <a:prstGeom prst="rect">
            <a:avLst/>
          </a:prstGeom>
          <a:noFill/>
          <a:ln>
            <a:noFill/>
          </a:ln>
        </p:spPr>
      </p:pic>
      <p:sp>
        <p:nvSpPr>
          <p:cNvPr id="316" name="Google Shape;316;p61"/>
          <p:cNvSpPr txBox="1"/>
          <p:nvPr/>
        </p:nvSpPr>
        <p:spPr>
          <a:xfrm>
            <a:off x="3729456" y="2264828"/>
            <a:ext cx="16851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Inter"/>
                <a:ea typeface="Inter"/>
                <a:cs typeface="Inter"/>
                <a:sym typeface="Inter"/>
              </a:rPr>
              <a:t>SOLO IMAGEN</a:t>
            </a:r>
            <a:endParaRPr b="0" i="0" sz="1350" u="none" cap="none" strike="noStrike">
              <a:solidFill>
                <a:srgbClr val="000000"/>
              </a:solidFill>
              <a:latin typeface="Inter"/>
              <a:ea typeface="Inter"/>
              <a:cs typeface="Inter"/>
              <a:sym typeface="Inter"/>
            </a:endParaRPr>
          </a:p>
        </p:txBody>
      </p:sp>
      <p:pic>
        <p:nvPicPr>
          <p:cNvPr id="317" name="Google Shape;317;p61"/>
          <p:cNvPicPr preferRelativeResize="0"/>
          <p:nvPr/>
        </p:nvPicPr>
        <p:blipFill>
          <a:blip r:embed="rId4">
            <a:alphaModFix/>
          </a:blip>
          <a:stretch>
            <a:fillRect/>
          </a:stretch>
        </p:blipFill>
        <p:spPr>
          <a:xfrm>
            <a:off x="0" y="590934"/>
            <a:ext cx="9144002" cy="396163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62"/>
          <p:cNvSpPr txBox="1"/>
          <p:nvPr/>
        </p:nvSpPr>
        <p:spPr>
          <a:xfrm flipH="1" rot="-60241">
            <a:off x="1290232" y="1771132"/>
            <a:ext cx="6745636" cy="891137"/>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Kafka</a:t>
            </a:r>
            <a:endParaRPr sz="5400">
              <a:solidFill>
                <a:srgbClr val="222222"/>
              </a:solidFill>
              <a:latin typeface="Anybody Black"/>
              <a:ea typeface="Anybody Black"/>
              <a:cs typeface="Anybody Black"/>
              <a:sym typeface="Anybody Blac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63"/>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¿Qué es? </a:t>
            </a:r>
            <a:endParaRPr b="0" i="0" sz="3000" u="none" cap="none" strike="noStrike">
              <a:solidFill>
                <a:srgbClr val="222222"/>
              </a:solidFill>
              <a:latin typeface="Anybody Black"/>
              <a:ea typeface="Anybody Black"/>
              <a:cs typeface="Anybody Black"/>
              <a:sym typeface="Anybody Black"/>
            </a:endParaRPr>
          </a:p>
        </p:txBody>
      </p:sp>
      <p:sp>
        <p:nvSpPr>
          <p:cNvPr id="328" name="Google Shape;328;p63"/>
          <p:cNvSpPr txBox="1"/>
          <p:nvPr/>
        </p:nvSpPr>
        <p:spPr>
          <a:xfrm>
            <a:off x="737800" y="1533925"/>
            <a:ext cx="3520500" cy="253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419"/>
              <a:t>Sistema de cola de mensajes distribuido que utiliza el patrón productor-consumidor</a:t>
            </a:r>
            <a:endParaRPr/>
          </a:p>
          <a:p>
            <a:pPr indent="-317500" lvl="0" marL="457200" rtl="0" algn="l">
              <a:lnSpc>
                <a:spcPct val="115000"/>
              </a:lnSpc>
              <a:spcBef>
                <a:spcPts val="1200"/>
              </a:spcBef>
              <a:spcAft>
                <a:spcPts val="0"/>
              </a:spcAft>
              <a:buSzPts val="1400"/>
              <a:buChar char="●"/>
            </a:pPr>
            <a:r>
              <a:rPr lang="es-419"/>
              <a:t>Topics: categorías para los mensajes</a:t>
            </a:r>
            <a:endParaRPr/>
          </a:p>
          <a:p>
            <a:pPr indent="-317500" lvl="0" marL="457200" rtl="0" algn="l">
              <a:lnSpc>
                <a:spcPct val="115000"/>
              </a:lnSpc>
              <a:spcBef>
                <a:spcPts val="0"/>
              </a:spcBef>
              <a:spcAft>
                <a:spcPts val="0"/>
              </a:spcAft>
              <a:buSzPts val="1400"/>
              <a:buChar char="●"/>
            </a:pPr>
            <a:r>
              <a:rPr lang="es-419"/>
              <a:t>Producers: </a:t>
            </a:r>
            <a:r>
              <a:rPr lang="es-419"/>
              <a:t>envían</a:t>
            </a:r>
            <a:r>
              <a:rPr lang="es-419"/>
              <a:t> mensajes a un topic</a:t>
            </a:r>
            <a:endParaRPr/>
          </a:p>
          <a:p>
            <a:pPr indent="-317500" lvl="0" marL="457200" rtl="0" algn="l">
              <a:lnSpc>
                <a:spcPct val="115000"/>
              </a:lnSpc>
              <a:spcBef>
                <a:spcPts val="0"/>
              </a:spcBef>
              <a:spcAft>
                <a:spcPts val="0"/>
              </a:spcAft>
              <a:buSzPts val="1400"/>
              <a:buChar char="●"/>
            </a:pPr>
            <a:r>
              <a:rPr lang="es-419"/>
              <a:t>Consumers: se suscriben a tópics.</a:t>
            </a:r>
            <a:endParaRPr/>
          </a:p>
          <a:p>
            <a:pPr indent="-317500" lvl="0" marL="457200" rtl="0" algn="l">
              <a:lnSpc>
                <a:spcPct val="115000"/>
              </a:lnSpc>
              <a:spcBef>
                <a:spcPts val="0"/>
              </a:spcBef>
              <a:spcAft>
                <a:spcPts val="0"/>
              </a:spcAft>
              <a:buSzPts val="1400"/>
              <a:buChar char="●"/>
            </a:pPr>
            <a:r>
              <a:rPr lang="es-419"/>
              <a:t>Brokers: nodos que forman el cluster</a:t>
            </a:r>
            <a:endParaRPr/>
          </a:p>
        </p:txBody>
      </p:sp>
      <p:pic>
        <p:nvPicPr>
          <p:cNvPr id="329" name="Google Shape;329;p63"/>
          <p:cNvPicPr preferRelativeResize="0"/>
          <p:nvPr/>
        </p:nvPicPr>
        <p:blipFill>
          <a:blip r:embed="rId4">
            <a:alphaModFix/>
          </a:blip>
          <a:stretch>
            <a:fillRect/>
          </a:stretch>
        </p:blipFill>
        <p:spPr>
          <a:xfrm>
            <a:off x="4326375" y="1436325"/>
            <a:ext cx="4580901" cy="271794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64"/>
          <p:cNvSpPr txBox="1"/>
          <p:nvPr/>
        </p:nvSpPr>
        <p:spPr>
          <a:xfrm flipH="1" rot="-60241">
            <a:off x="1296382" y="1771078"/>
            <a:ext cx="6745636" cy="1597744"/>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Spark Streaming</a:t>
            </a:r>
            <a:endParaRPr sz="5400">
              <a:solidFill>
                <a:srgbClr val="222222"/>
              </a:solidFill>
              <a:latin typeface="Anybody Black"/>
              <a:ea typeface="Anybody Black"/>
              <a:cs typeface="Anybody Black"/>
              <a:sym typeface="Anybody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9"/>
          <p:cNvSpPr/>
          <p:nvPr/>
        </p:nvSpPr>
        <p:spPr>
          <a:xfrm>
            <a:off x="8380963" y="48200"/>
            <a:ext cx="583500" cy="392400"/>
          </a:xfrm>
          <a:prstGeom prst="roundRect">
            <a:avLst>
              <a:gd fmla="val 16667" name="adj"/>
            </a:avLst>
          </a:prstGeom>
          <a:solidFill>
            <a:srgbClr val="9F5C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9"/>
          <p:cNvSpPr txBox="1"/>
          <p:nvPr/>
        </p:nvSpPr>
        <p:spPr>
          <a:xfrm flipH="1" rot="-60343">
            <a:off x="1668917" y="1812233"/>
            <a:ext cx="5794193" cy="851832"/>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b="1" lang="es-419" sz="5100">
                <a:solidFill>
                  <a:srgbClr val="FAFAFA"/>
                </a:solidFill>
                <a:latin typeface="Anybody"/>
                <a:ea typeface="Anybody"/>
                <a:cs typeface="Anybody"/>
                <a:sym typeface="Anybody"/>
              </a:rPr>
              <a:t>Apache Spark</a:t>
            </a:r>
            <a:endParaRPr b="0" i="0" sz="5100" u="none" cap="none" strike="noStrike">
              <a:solidFill>
                <a:srgbClr val="FAFAFA"/>
              </a:solidFill>
              <a:latin typeface="Anybody Black"/>
              <a:ea typeface="Anybody Black"/>
              <a:cs typeface="Anybody Black"/>
              <a:sym typeface="Anybody Black"/>
            </a:endParaRPr>
          </a:p>
        </p:txBody>
      </p:sp>
      <p:pic>
        <p:nvPicPr>
          <p:cNvPr id="121" name="Google Shape;121;p29"/>
          <p:cNvPicPr preferRelativeResize="0"/>
          <p:nvPr/>
        </p:nvPicPr>
        <p:blipFill rotWithShape="1">
          <a:blip r:embed="rId4">
            <a:alphaModFix/>
          </a:blip>
          <a:srcRect b="0" l="0" r="0" t="0"/>
          <a:stretch/>
        </p:blipFill>
        <p:spPr>
          <a:xfrm rot="-1190799">
            <a:off x="215363" y="2641135"/>
            <a:ext cx="2194954" cy="219495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65"/>
          <p:cNvSpPr txBox="1"/>
          <p:nvPr/>
        </p:nvSpPr>
        <p:spPr>
          <a:xfrm>
            <a:off x="1229350" y="5109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3000">
                <a:solidFill>
                  <a:srgbClr val="222222"/>
                </a:solidFill>
                <a:latin typeface="Anybody Black"/>
                <a:ea typeface="Anybody Black"/>
                <a:cs typeface="Anybody Black"/>
                <a:sym typeface="Anybody Black"/>
              </a:rPr>
              <a:t>¿Qué es? </a:t>
            </a:r>
            <a:endParaRPr b="0" i="0" sz="3000" u="none" cap="none" strike="noStrike">
              <a:solidFill>
                <a:srgbClr val="222222"/>
              </a:solidFill>
              <a:latin typeface="Anybody Black"/>
              <a:ea typeface="Anybody Black"/>
              <a:cs typeface="Anybody Black"/>
              <a:sym typeface="Anybody Black"/>
            </a:endParaRPr>
          </a:p>
        </p:txBody>
      </p:sp>
      <p:sp>
        <p:nvSpPr>
          <p:cNvPr id="340" name="Google Shape;340;p65"/>
          <p:cNvSpPr txBox="1"/>
          <p:nvPr/>
        </p:nvSpPr>
        <p:spPr>
          <a:xfrm>
            <a:off x="737800" y="1533925"/>
            <a:ext cx="3520500" cy="2630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s-419"/>
              <a:t>Es el módulo de Spark que nos permite ingestar y procesar flujos de datos continuos.</a:t>
            </a:r>
            <a:endParaRPr/>
          </a:p>
          <a:p>
            <a:pPr indent="-298450" lvl="0" marL="457200" rtl="0" algn="l">
              <a:lnSpc>
                <a:spcPct val="115000"/>
              </a:lnSpc>
              <a:spcBef>
                <a:spcPts val="0"/>
              </a:spcBef>
              <a:spcAft>
                <a:spcPts val="0"/>
              </a:spcAft>
              <a:buClr>
                <a:schemeClr val="dk1"/>
              </a:buClr>
              <a:buSzPts val="1100"/>
              <a:buChar char="●"/>
            </a:pPr>
            <a:r>
              <a:rPr lang="es-419"/>
              <a:t>Utiliza micro-batching para dividir flujos de datos continuos en batches correspondientes a un periodo de tiempo acotado.</a:t>
            </a:r>
            <a:endParaRPr/>
          </a:p>
          <a:p>
            <a:pPr indent="-298450" lvl="0" marL="457200" rtl="0" algn="l">
              <a:lnSpc>
                <a:spcPct val="115000"/>
              </a:lnSpc>
              <a:spcBef>
                <a:spcPts val="0"/>
              </a:spcBef>
              <a:spcAft>
                <a:spcPts val="0"/>
              </a:spcAft>
              <a:buClr>
                <a:schemeClr val="dk1"/>
              </a:buClr>
              <a:buSzPts val="1100"/>
              <a:buChar char="●"/>
            </a:pPr>
            <a:r>
              <a:rPr lang="es-419"/>
              <a:t>Posibles fuentes de datos : Kafka, Flume, AWS Kinesis, TCP Sockets, Twit</a:t>
            </a:r>
            <a:r>
              <a:rPr lang="es-419"/>
              <a:t>t</a:t>
            </a:r>
            <a:r>
              <a:rPr lang="es-419"/>
              <a:t>er.</a:t>
            </a:r>
            <a:endParaRPr/>
          </a:p>
        </p:txBody>
      </p:sp>
      <p:pic>
        <p:nvPicPr>
          <p:cNvPr id="341" name="Google Shape;341;p65"/>
          <p:cNvPicPr preferRelativeResize="0"/>
          <p:nvPr/>
        </p:nvPicPr>
        <p:blipFill>
          <a:blip r:embed="rId4">
            <a:alphaModFix/>
          </a:blip>
          <a:stretch>
            <a:fillRect/>
          </a:stretch>
        </p:blipFill>
        <p:spPr>
          <a:xfrm>
            <a:off x="4500044" y="1485350"/>
            <a:ext cx="4342974" cy="25409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66"/>
          <p:cNvSpPr txBox="1"/>
          <p:nvPr/>
        </p:nvSpPr>
        <p:spPr>
          <a:xfrm>
            <a:off x="248800" y="23084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FFFFFF"/>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p:txBody>
      </p:sp>
      <p:sp>
        <p:nvSpPr>
          <p:cNvPr id="347" name="Google Shape;347;p66"/>
          <p:cNvSpPr txBox="1"/>
          <p:nvPr/>
        </p:nvSpPr>
        <p:spPr>
          <a:xfrm>
            <a:off x="1890950" y="1130075"/>
            <a:ext cx="61026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419" sz="3600">
                <a:solidFill>
                  <a:srgbClr val="FFFF01"/>
                </a:solidFill>
                <a:latin typeface="Anybody ExtraBold"/>
                <a:ea typeface="Anybody ExtraBold"/>
                <a:cs typeface="Anybody ExtraBold"/>
                <a:sym typeface="Anybody ExtraBold"/>
              </a:rPr>
              <a:t>Dato</a:t>
            </a:r>
            <a:endParaRPr b="0" i="0" sz="3600" u="none" cap="none" strike="noStrike">
              <a:solidFill>
                <a:srgbClr val="FFFF01"/>
              </a:solidFill>
              <a:latin typeface="Anybody ExtraBold"/>
              <a:ea typeface="Anybody ExtraBold"/>
              <a:cs typeface="Anybody ExtraBold"/>
              <a:sym typeface="Anybody ExtraBold"/>
            </a:endParaRPr>
          </a:p>
        </p:txBody>
      </p:sp>
      <p:sp>
        <p:nvSpPr>
          <p:cNvPr id="348" name="Google Shape;348;p66"/>
          <p:cNvSpPr txBox="1"/>
          <p:nvPr/>
        </p:nvSpPr>
        <p:spPr>
          <a:xfrm>
            <a:off x="1368350" y="2119175"/>
            <a:ext cx="7147800" cy="1743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lang="es-419" sz="1300">
                <a:solidFill>
                  <a:schemeClr val="dk1"/>
                </a:solidFill>
                <a:highlight>
                  <a:srgbClr val="FFFF01"/>
                </a:highlight>
                <a:latin typeface="Inter"/>
                <a:ea typeface="Inter"/>
                <a:cs typeface="Inter"/>
                <a:sym typeface="Inter"/>
              </a:rPr>
              <a:t>Apache </a:t>
            </a:r>
            <a:r>
              <a:rPr b="1" lang="es-419" sz="1300">
                <a:solidFill>
                  <a:schemeClr val="dk1"/>
                </a:solidFill>
                <a:highlight>
                  <a:srgbClr val="FFFF01"/>
                </a:highlight>
                <a:latin typeface="Inter"/>
                <a:ea typeface="Inter"/>
                <a:cs typeface="Inter"/>
                <a:sym typeface="Inter"/>
              </a:rPr>
              <a:t>Spark </a:t>
            </a:r>
            <a:r>
              <a:rPr lang="es-419" sz="1300">
                <a:solidFill>
                  <a:schemeClr val="lt1"/>
                </a:solidFill>
                <a:latin typeface="Inter"/>
                <a:ea typeface="Inter"/>
                <a:cs typeface="Inter"/>
                <a:sym typeface="Inter"/>
              </a:rPr>
              <a:t>fue</a:t>
            </a:r>
            <a:r>
              <a:rPr lang="es-419" sz="1300">
                <a:solidFill>
                  <a:schemeClr val="lt1"/>
                </a:solidFill>
                <a:latin typeface="Inter"/>
                <a:ea typeface="Inter"/>
                <a:cs typeface="Inter"/>
                <a:sym typeface="Inter"/>
              </a:rPr>
              <a:t> desarrollado originalmente en la Universidad de California, Berkeley, en el año 2009, como un proyecto de investigación denominado "AMPLab" (Laboratorio de Análisis de Datos en Memoria Distribuida). El objetivo principal era diseñar una plataforma de computación en </a:t>
            </a:r>
            <a:r>
              <a:rPr lang="es-419" sz="1300">
                <a:solidFill>
                  <a:schemeClr val="lt1"/>
                </a:solidFill>
                <a:latin typeface="Inter"/>
                <a:ea typeface="Inter"/>
                <a:cs typeface="Inter"/>
                <a:sym typeface="Inter"/>
              </a:rPr>
              <a:t>clusters</a:t>
            </a:r>
            <a:r>
              <a:rPr lang="es-419" sz="1300">
                <a:solidFill>
                  <a:schemeClr val="lt1"/>
                </a:solidFill>
                <a:latin typeface="Inter"/>
                <a:ea typeface="Inter"/>
                <a:cs typeface="Inter"/>
                <a:sym typeface="Inter"/>
              </a:rPr>
              <a:t> que pudiera procesar grandes volúmenes de datos de manera rápida y eficiente.</a:t>
            </a:r>
            <a:endParaRPr i="0" sz="1300" u="none" cap="none" strike="noStrike">
              <a:solidFill>
                <a:schemeClr val="lt1"/>
              </a:solidFill>
              <a:latin typeface="Inter Light"/>
              <a:ea typeface="Inter Light"/>
              <a:cs typeface="Inter Light"/>
              <a:sym typeface="Inter Light"/>
            </a:endParaRPr>
          </a:p>
        </p:txBody>
      </p:sp>
      <p:grpSp>
        <p:nvGrpSpPr>
          <p:cNvPr id="349" name="Google Shape;349;p66"/>
          <p:cNvGrpSpPr/>
          <p:nvPr/>
        </p:nvGrpSpPr>
        <p:grpSpPr>
          <a:xfrm>
            <a:off x="1158230" y="1258379"/>
            <a:ext cx="732728" cy="732497"/>
            <a:chOff x="-60255350" y="3733825"/>
            <a:chExt cx="316650" cy="316550"/>
          </a:xfrm>
        </p:grpSpPr>
        <p:sp>
          <p:nvSpPr>
            <p:cNvPr id="350" name="Google Shape;350;p6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66"/>
          <p:cNvSpPr/>
          <p:nvPr/>
        </p:nvSpPr>
        <p:spPr>
          <a:xfrm>
            <a:off x="1416325" y="1314450"/>
            <a:ext cx="223500" cy="39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6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s-419" sz="4000" u="none" cap="none" strike="noStrike">
                <a:solidFill>
                  <a:srgbClr val="FFFF01"/>
                </a:solidFill>
                <a:latin typeface="Anybody Black"/>
                <a:ea typeface="Anybody Black"/>
                <a:cs typeface="Anybody Black"/>
                <a:sym typeface="Anybody Black"/>
              </a:rPr>
              <a:t>RESUMEN DE</a:t>
            </a:r>
            <a:endParaRPr b="0" i="0" sz="4000" u="none" cap="none" strike="noStrike">
              <a:solidFill>
                <a:srgbClr val="FFFF01"/>
              </a:solidFill>
              <a:latin typeface="Anybody Black"/>
              <a:ea typeface="Anybody Black"/>
              <a:cs typeface="Anybody Black"/>
              <a:sym typeface="Anybody Black"/>
            </a:endParaRPr>
          </a:p>
          <a:p>
            <a:pPr indent="0" lvl="0" marL="0" marR="0" rtl="0" algn="ctr">
              <a:lnSpc>
                <a:spcPct val="100000"/>
              </a:lnSpc>
              <a:spcBef>
                <a:spcPts val="0"/>
              </a:spcBef>
              <a:spcAft>
                <a:spcPts val="0"/>
              </a:spcAft>
              <a:buClr>
                <a:srgbClr val="000000"/>
              </a:buClr>
              <a:buSzPts val="4000"/>
              <a:buFont typeface="Arial"/>
              <a:buNone/>
            </a:pPr>
            <a:r>
              <a:rPr b="0" i="0" lang="es-419" sz="4000" u="none" cap="none" strike="noStrike">
                <a:solidFill>
                  <a:srgbClr val="FFFF01"/>
                </a:solidFill>
                <a:latin typeface="Anybody Black"/>
                <a:ea typeface="Anybody Black"/>
                <a:cs typeface="Anybody Black"/>
                <a:sym typeface="Anybody Black"/>
              </a:rPr>
              <a:t>LA CLASE</a:t>
            </a:r>
            <a:endParaRPr b="0" i="0" sz="4000" u="none" cap="none" strike="noStrike">
              <a:solidFill>
                <a:srgbClr val="FFFF01"/>
              </a:solidFill>
              <a:latin typeface="Anybody Black"/>
              <a:ea typeface="Anybody Black"/>
              <a:cs typeface="Anybody Black"/>
              <a:sym typeface="Anybody Black"/>
            </a:endParaRPr>
          </a:p>
        </p:txBody>
      </p:sp>
      <p:sp>
        <p:nvSpPr>
          <p:cNvPr id="363" name="Google Shape;363;p67"/>
          <p:cNvSpPr txBox="1"/>
          <p:nvPr/>
        </p:nvSpPr>
        <p:spPr>
          <a:xfrm>
            <a:off x="2109143" y="2502363"/>
            <a:ext cx="4925700" cy="1392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FFFF01"/>
              </a:buClr>
              <a:buSzPts val="1300"/>
              <a:buFont typeface="DM Sans"/>
              <a:buChar char="✓"/>
            </a:pPr>
            <a:r>
              <a:rPr lang="es-419" sz="1300">
                <a:solidFill>
                  <a:schemeClr val="lt1"/>
                </a:solidFill>
                <a:latin typeface="DM Sans"/>
                <a:ea typeface="DM Sans"/>
                <a:cs typeface="DM Sans"/>
                <a:sym typeface="DM Sans"/>
              </a:rPr>
              <a:t>Spark</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FFFF01"/>
              </a:buClr>
              <a:buSzPts val="1350"/>
              <a:buFont typeface="DM Sans"/>
              <a:buChar char="✓"/>
            </a:pPr>
            <a:r>
              <a:rPr lang="es-419" sz="1350">
                <a:solidFill>
                  <a:schemeClr val="lt1"/>
                </a:solidFill>
                <a:latin typeface="DM Sans"/>
                <a:ea typeface="DM Sans"/>
                <a:cs typeface="DM Sans"/>
                <a:sym typeface="DM Sans"/>
              </a:rPr>
              <a:t>Dataframes &amp; Datasets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FFFF01"/>
              </a:buClr>
              <a:buSzPts val="1350"/>
              <a:buFont typeface="DM Sans"/>
              <a:buChar char="✓"/>
            </a:pPr>
            <a:r>
              <a:rPr lang="es-419" sz="1350">
                <a:solidFill>
                  <a:schemeClr val="lt1"/>
                </a:solidFill>
                <a:latin typeface="DM Sans"/>
                <a:ea typeface="DM Sans"/>
                <a:cs typeface="DM Sans"/>
                <a:sym typeface="DM Sans"/>
              </a:rPr>
              <a:t>Módulos sparks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FFFF01"/>
              </a:buClr>
              <a:buSzPts val="1350"/>
              <a:buFont typeface="DM Sans"/>
              <a:buChar char="✓"/>
            </a:pPr>
            <a:r>
              <a:rPr lang="es-419" sz="1350">
                <a:solidFill>
                  <a:schemeClr val="lt1"/>
                </a:solidFill>
                <a:latin typeface="DM Sans"/>
                <a:ea typeface="DM Sans"/>
                <a:cs typeface="DM Sans"/>
                <a:sym typeface="DM Sans"/>
              </a:rPr>
              <a:t>Kafka</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68"/>
          <p:cNvSpPr txBox="1"/>
          <p:nvPr/>
        </p:nvSpPr>
        <p:spPr>
          <a:xfrm flipH="1" rot="-175">
            <a:off x="1626443" y="2280655"/>
            <a:ext cx="5891100" cy="773400"/>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rgbClr val="000000"/>
              </a:buClr>
              <a:buSzPts val="4500"/>
              <a:buFont typeface="Arial"/>
              <a:buNone/>
            </a:pPr>
            <a:r>
              <a:rPr lang="es-419" sz="4500">
                <a:solidFill>
                  <a:srgbClr val="FFFF00"/>
                </a:solidFill>
                <a:latin typeface="Anybody Black"/>
                <a:ea typeface="Anybody Black"/>
                <a:cs typeface="Anybody Black"/>
                <a:sym typeface="Anybody Black"/>
              </a:rPr>
              <a:t>¿PREGUNTAS?</a:t>
            </a:r>
            <a:endParaRPr b="0" i="0" sz="4500" u="none" cap="none" strike="noStrike">
              <a:solidFill>
                <a:srgbClr val="FFFF00"/>
              </a:solidFill>
              <a:latin typeface="Anybody Black"/>
              <a:ea typeface="Anybody Black"/>
              <a:cs typeface="Anybody Black"/>
              <a:sym typeface="Anybody Blac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69"/>
          <p:cNvSpPr txBox="1"/>
          <p:nvPr/>
        </p:nvSpPr>
        <p:spPr>
          <a:xfrm flipH="1" rot="-119822">
            <a:off x="2790418" y="1903688"/>
            <a:ext cx="3564065" cy="1362225"/>
          </a:xfrm>
          <a:prstGeom prst="rect">
            <a:avLst/>
          </a:prstGeom>
          <a:noFill/>
          <a:ln>
            <a:noFill/>
          </a:ln>
        </p:spPr>
        <p:txBody>
          <a:bodyPr anchorCtr="0" anchor="ctr" bIns="91425" lIns="91425" spcFirstLastPara="1" rIns="91425" wrap="square" tIns="91425">
            <a:spAutoFit/>
          </a:bodyPr>
          <a:lstStyle/>
          <a:p>
            <a:pPr indent="0" lvl="0" marL="0" marR="0" rtl="0" algn="l">
              <a:lnSpc>
                <a:spcPct val="85000"/>
              </a:lnSpc>
              <a:spcBef>
                <a:spcPts val="0"/>
              </a:spcBef>
              <a:spcAft>
                <a:spcPts val="0"/>
              </a:spcAft>
              <a:buClr>
                <a:srgbClr val="000000"/>
              </a:buClr>
              <a:buSzPts val="4500"/>
              <a:buFont typeface="Arial"/>
              <a:buNone/>
            </a:pPr>
            <a:r>
              <a:rPr b="1" i="0" lang="es-419" sz="4500" u="none" cap="none" strike="noStrike">
                <a:solidFill>
                  <a:schemeClr val="lt1"/>
                </a:solidFill>
                <a:latin typeface="Anybody"/>
                <a:ea typeface="Anybody"/>
                <a:cs typeface="Anybody"/>
                <a:sym typeface="Anybody"/>
              </a:rPr>
              <a:t>¡Muchas </a:t>
            </a:r>
            <a:endParaRPr b="1" i="0" sz="4500" u="none" cap="none" strike="noStrike">
              <a:solidFill>
                <a:schemeClr val="lt1"/>
              </a:solidFill>
              <a:latin typeface="Anybody"/>
              <a:ea typeface="Anybody"/>
              <a:cs typeface="Anybody"/>
              <a:sym typeface="Anybody"/>
            </a:endParaRPr>
          </a:p>
          <a:p>
            <a:pPr indent="457200" lvl="0" marL="0" marR="0" rtl="0" algn="l">
              <a:lnSpc>
                <a:spcPct val="85000"/>
              </a:lnSpc>
              <a:spcBef>
                <a:spcPts val="0"/>
              </a:spcBef>
              <a:spcAft>
                <a:spcPts val="0"/>
              </a:spcAft>
              <a:buClr>
                <a:srgbClr val="000000"/>
              </a:buClr>
              <a:buSzPts val="4500"/>
              <a:buFont typeface="Arial"/>
              <a:buNone/>
            </a:pPr>
            <a:r>
              <a:rPr b="0" i="0" lang="es-419" sz="4500" u="none" cap="none" strike="noStrike">
                <a:solidFill>
                  <a:srgbClr val="FFFF00"/>
                </a:solidFill>
                <a:latin typeface="Anybody Black"/>
                <a:ea typeface="Anybody Black"/>
                <a:cs typeface="Anybody Black"/>
                <a:sym typeface="Anybody Black"/>
              </a:rPr>
              <a:t>gracias!</a:t>
            </a:r>
            <a:endParaRPr b="0" i="0" sz="4500" u="none" cap="none" strike="noStrike">
              <a:solidFill>
                <a:srgbClr val="FFFF00"/>
              </a:solidFill>
              <a:latin typeface="Anybody Black"/>
              <a:ea typeface="Anybody Black"/>
              <a:cs typeface="Anybody Black"/>
              <a:sym typeface="Anybody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30"/>
          <p:cNvSpPr txBox="1"/>
          <p:nvPr/>
        </p:nvSpPr>
        <p:spPr>
          <a:xfrm flipH="1" rot="-60343">
            <a:off x="1668677" y="1772923"/>
            <a:ext cx="5794193" cy="891137"/>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Introducción</a:t>
            </a:r>
            <a:endParaRPr b="0" i="0" sz="5400" u="none" cap="none" strike="noStrike">
              <a:solidFill>
                <a:srgbClr val="222222"/>
              </a:solidFill>
              <a:latin typeface="Anybody Black"/>
              <a:ea typeface="Anybody Black"/>
              <a:cs typeface="Anybody Black"/>
              <a:sym typeface="Anybody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31"/>
          <p:cNvSpPr txBox="1"/>
          <p:nvPr/>
        </p:nvSpPr>
        <p:spPr>
          <a:xfrm>
            <a:off x="934450" y="1904850"/>
            <a:ext cx="30918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s-419" sz="1300">
                <a:latin typeface="Inter"/>
                <a:ea typeface="Inter"/>
                <a:cs typeface="Inter"/>
                <a:sym typeface="Inter"/>
              </a:rPr>
              <a:t>Es un motor para procesamiento a gran escala de datos, integrado, rápido, "in memory" y de propósito general. Tienen su propio sistema de "Cluster Management" y utiliza Hadoop solo como almacenamiento. Spark está escrito en Scala y provee APIs en Java, Scala, Python y R.</a:t>
            </a:r>
            <a:endParaRPr b="0" i="0" sz="1300" u="none" cap="none" strike="noStrike">
              <a:solidFill>
                <a:srgbClr val="000000"/>
              </a:solidFill>
              <a:latin typeface="Inter"/>
              <a:ea typeface="Inter"/>
              <a:cs typeface="Inter"/>
              <a:sym typeface="Inter"/>
            </a:endParaRPr>
          </a:p>
        </p:txBody>
      </p:sp>
      <p:sp>
        <p:nvSpPr>
          <p:cNvPr id="132" name="Google Shape;132;p31"/>
          <p:cNvSpPr txBox="1"/>
          <p:nvPr/>
        </p:nvSpPr>
        <p:spPr>
          <a:xfrm>
            <a:off x="720000" y="10927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s-419" sz="2500">
                <a:solidFill>
                  <a:srgbClr val="1B1B1B"/>
                </a:solidFill>
                <a:latin typeface="Anybody Black"/>
                <a:ea typeface="Anybody Black"/>
                <a:cs typeface="Anybody Black"/>
                <a:sym typeface="Anybody Black"/>
              </a:rPr>
              <a:t>¿Qué es?</a:t>
            </a:r>
            <a:endParaRPr b="0" i="0" sz="2500" u="none" cap="none" strike="noStrike">
              <a:solidFill>
                <a:srgbClr val="1B1B1B"/>
              </a:solidFill>
              <a:highlight>
                <a:srgbClr val="FFFF00"/>
              </a:highlight>
              <a:latin typeface="Anybody Black"/>
              <a:ea typeface="Anybody Black"/>
              <a:cs typeface="Anybody Black"/>
              <a:sym typeface="Anybody Black"/>
            </a:endParaRPr>
          </a:p>
        </p:txBody>
      </p:sp>
      <p:pic>
        <p:nvPicPr>
          <p:cNvPr id="133" name="Google Shape;133;p31"/>
          <p:cNvPicPr preferRelativeResize="0"/>
          <p:nvPr/>
        </p:nvPicPr>
        <p:blipFill>
          <a:blip r:embed="rId4">
            <a:alphaModFix/>
          </a:blip>
          <a:stretch>
            <a:fillRect/>
          </a:stretch>
        </p:blipFill>
        <p:spPr>
          <a:xfrm>
            <a:off x="4995950" y="1436025"/>
            <a:ext cx="3579750" cy="1858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32"/>
          <p:cNvSpPr txBox="1"/>
          <p:nvPr/>
        </p:nvSpPr>
        <p:spPr>
          <a:xfrm>
            <a:off x="1023275" y="1939875"/>
            <a:ext cx="3953400" cy="10989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200"/>
              </a:spcBef>
              <a:spcAft>
                <a:spcPts val="0"/>
              </a:spcAft>
              <a:buClr>
                <a:schemeClr val="dk1"/>
              </a:buClr>
              <a:buSzPts val="1700"/>
              <a:buChar char="●"/>
            </a:pPr>
            <a:r>
              <a:rPr lang="es-419" sz="1800">
                <a:latin typeface="Inter"/>
                <a:ea typeface="Inter"/>
                <a:cs typeface="Inter"/>
                <a:sym typeface="Inter"/>
              </a:rPr>
              <a:t>Computación en memoria.</a:t>
            </a:r>
            <a:endParaRPr sz="1800">
              <a:latin typeface="Inter"/>
              <a:ea typeface="Inter"/>
              <a:cs typeface="Inter"/>
              <a:sym typeface="Inter"/>
            </a:endParaRPr>
          </a:p>
          <a:p>
            <a:pPr indent="-336550" lvl="0" marL="457200" rtl="0" algn="l">
              <a:lnSpc>
                <a:spcPct val="115000"/>
              </a:lnSpc>
              <a:spcBef>
                <a:spcPts val="0"/>
              </a:spcBef>
              <a:spcAft>
                <a:spcPts val="0"/>
              </a:spcAft>
              <a:buClr>
                <a:schemeClr val="dk1"/>
              </a:buClr>
              <a:buSzPts val="1700"/>
              <a:buChar char="●"/>
            </a:pPr>
            <a:r>
              <a:rPr lang="es-419" sz="1800">
                <a:latin typeface="Inter"/>
                <a:ea typeface="Inter"/>
                <a:cs typeface="Inter"/>
                <a:sym typeface="Inter"/>
              </a:rPr>
              <a:t>Tolerancia a fallos.</a:t>
            </a:r>
            <a:endParaRPr sz="1800">
              <a:latin typeface="Inter"/>
              <a:ea typeface="Inter"/>
              <a:cs typeface="Inter"/>
              <a:sym typeface="Inter"/>
            </a:endParaRPr>
          </a:p>
          <a:p>
            <a:pPr indent="-336550" lvl="0" marL="457200" rtl="0" algn="l">
              <a:lnSpc>
                <a:spcPct val="115000"/>
              </a:lnSpc>
              <a:spcBef>
                <a:spcPts val="0"/>
              </a:spcBef>
              <a:spcAft>
                <a:spcPts val="0"/>
              </a:spcAft>
              <a:buClr>
                <a:schemeClr val="dk1"/>
              </a:buClr>
              <a:buSzPts val="1700"/>
              <a:buChar char="●"/>
            </a:pPr>
            <a:r>
              <a:rPr lang="es-419" sz="1800">
                <a:latin typeface="Inter"/>
                <a:ea typeface="Inter"/>
                <a:cs typeface="Inter"/>
                <a:sym typeface="Inter"/>
              </a:rPr>
              <a:t>Multipropósito</a:t>
            </a:r>
            <a:r>
              <a:rPr lang="es-419" sz="1800">
                <a:latin typeface="Inter"/>
                <a:ea typeface="Inter"/>
                <a:cs typeface="Inter"/>
                <a:sym typeface="Inter"/>
              </a:rPr>
              <a:t>.</a:t>
            </a:r>
            <a:endParaRPr sz="1800">
              <a:latin typeface="Inter"/>
              <a:ea typeface="Inter"/>
              <a:cs typeface="Inter"/>
              <a:sym typeface="Inter"/>
            </a:endParaRPr>
          </a:p>
        </p:txBody>
      </p:sp>
      <p:sp>
        <p:nvSpPr>
          <p:cNvPr id="139" name="Google Shape;139;p32"/>
          <p:cNvSpPr txBox="1"/>
          <p:nvPr/>
        </p:nvSpPr>
        <p:spPr>
          <a:xfrm>
            <a:off x="6306543" y="2271603"/>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Inter"/>
                <a:ea typeface="Inter"/>
                <a:cs typeface="Inter"/>
                <a:sym typeface="Inter"/>
              </a:rPr>
              <a:t>REEMPLAZAR </a:t>
            </a:r>
            <a:endParaRPr b="0" i="0" sz="1350" u="none" cap="none" strike="noStrike">
              <a:solidFill>
                <a:schemeClr val="dk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Inter"/>
                <a:ea typeface="Inter"/>
                <a:cs typeface="Inter"/>
                <a:sym typeface="Inter"/>
              </a:rPr>
              <a:t>POR IMAGEN</a:t>
            </a:r>
            <a:endParaRPr b="0" i="0" sz="1350" u="none" cap="none" strike="noStrike">
              <a:solidFill>
                <a:srgbClr val="000000"/>
              </a:solidFill>
              <a:latin typeface="Inter"/>
              <a:ea typeface="Inter"/>
              <a:cs typeface="Inter"/>
              <a:sym typeface="Inter"/>
            </a:endParaRPr>
          </a:p>
        </p:txBody>
      </p:sp>
      <p:sp>
        <p:nvSpPr>
          <p:cNvPr id="140" name="Google Shape;140;p32"/>
          <p:cNvSpPr txBox="1"/>
          <p:nvPr/>
        </p:nvSpPr>
        <p:spPr>
          <a:xfrm>
            <a:off x="720000" y="10927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s-419" sz="2700">
                <a:solidFill>
                  <a:srgbClr val="1B1B1B"/>
                </a:solidFill>
                <a:latin typeface="Anybody Black"/>
                <a:ea typeface="Anybody Black"/>
                <a:cs typeface="Anybody Black"/>
                <a:sym typeface="Anybody Black"/>
              </a:rPr>
              <a:t>Características</a:t>
            </a:r>
            <a:endParaRPr b="0" i="0" sz="2700" u="none" cap="none" strike="noStrike">
              <a:solidFill>
                <a:srgbClr val="1B1B1B"/>
              </a:solidFill>
              <a:highlight>
                <a:srgbClr val="FFFF00"/>
              </a:highlight>
              <a:latin typeface="Anybody Black"/>
              <a:ea typeface="Anybody Black"/>
              <a:cs typeface="Anybody Black"/>
              <a:sym typeface="Anybody Black"/>
            </a:endParaRPr>
          </a:p>
        </p:txBody>
      </p:sp>
      <p:pic>
        <p:nvPicPr>
          <p:cNvPr id="141" name="Google Shape;141;p32"/>
          <p:cNvPicPr preferRelativeResize="0"/>
          <p:nvPr/>
        </p:nvPicPr>
        <p:blipFill>
          <a:blip r:embed="rId4">
            <a:alphaModFix/>
          </a:blip>
          <a:stretch>
            <a:fillRect/>
          </a:stretch>
        </p:blipFill>
        <p:spPr>
          <a:xfrm>
            <a:off x="4774600" y="1201549"/>
            <a:ext cx="3529051" cy="2969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33"/>
          <p:cNvSpPr txBox="1"/>
          <p:nvPr/>
        </p:nvSpPr>
        <p:spPr>
          <a:xfrm>
            <a:off x="866950" y="745188"/>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Anybody"/>
                <a:ea typeface="Anybody"/>
                <a:cs typeface="Anybody"/>
                <a:sym typeface="Anybody"/>
              </a:rPr>
              <a:t>¿Para qué sirve?</a:t>
            </a:r>
            <a:endParaRPr b="1" i="0" sz="4000" u="none" cap="none" strike="noStrike">
              <a:solidFill>
                <a:schemeClr val="dk1"/>
              </a:solidFill>
              <a:latin typeface="Anybody"/>
              <a:ea typeface="Anybody"/>
              <a:cs typeface="Anybody"/>
              <a:sym typeface="Anybody"/>
            </a:endParaRPr>
          </a:p>
        </p:txBody>
      </p:sp>
      <p:sp>
        <p:nvSpPr>
          <p:cNvPr id="147" name="Google Shape;147;p33"/>
          <p:cNvSpPr txBox="1"/>
          <p:nvPr/>
        </p:nvSpPr>
        <p:spPr>
          <a:xfrm>
            <a:off x="1011825" y="1526525"/>
            <a:ext cx="7256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419" sz="1350">
                <a:latin typeface="Inter"/>
                <a:ea typeface="Inter"/>
                <a:cs typeface="Inter"/>
                <a:sym typeface="Inter"/>
              </a:rPr>
              <a:t>Spark es ideal para tareas de </a:t>
            </a:r>
            <a:r>
              <a:rPr b="1" lang="es-419" sz="1350">
                <a:highlight>
                  <a:srgbClr val="FEFE1E"/>
                </a:highlight>
                <a:latin typeface="Inter"/>
                <a:ea typeface="Inter"/>
                <a:cs typeface="Inter"/>
                <a:sym typeface="Inter"/>
              </a:rPr>
              <a:t>procesamiento iterativo e interactivo de grandes "data sets" y flujos de datos ("streaming")</a:t>
            </a:r>
            <a:r>
              <a:rPr lang="es-419" sz="1350">
                <a:latin typeface="Inter"/>
                <a:ea typeface="Inter"/>
                <a:cs typeface="Inter"/>
                <a:sym typeface="Inter"/>
              </a:rPr>
              <a:t>. Brinda una performance entre 10-100x mayor que Hadoop operando con construcciones de datos ("data constructs") llamadas "Resilient Distributed Datasets" (RDDs), esto ayuda a evitar latencias en tareas de lectura y escritura en discos. Es una alternativa a MapReduce.</a:t>
            </a:r>
            <a:endParaRPr b="0" i="0" sz="1350" u="none" cap="none" strike="noStrike">
              <a:solidFill>
                <a:srgbClr val="000000"/>
              </a:solidFill>
              <a:latin typeface="Inter"/>
              <a:ea typeface="Inter"/>
              <a:cs typeface="Inter"/>
              <a:sym typeface="Inter"/>
            </a:endParaRPr>
          </a:p>
        </p:txBody>
      </p:sp>
      <p:pic>
        <p:nvPicPr>
          <p:cNvPr id="148" name="Google Shape;148;p33"/>
          <p:cNvPicPr preferRelativeResize="0"/>
          <p:nvPr/>
        </p:nvPicPr>
        <p:blipFill rotWithShape="1">
          <a:blip r:embed="rId4">
            <a:alphaModFix/>
          </a:blip>
          <a:srcRect b="0" l="626" r="0" t="0"/>
          <a:stretch/>
        </p:blipFill>
        <p:spPr>
          <a:xfrm>
            <a:off x="1272975" y="2898050"/>
            <a:ext cx="6598026" cy="181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34"/>
          <p:cNvSpPr txBox="1"/>
          <p:nvPr/>
        </p:nvSpPr>
        <p:spPr>
          <a:xfrm flipH="1" rot="-60343">
            <a:off x="1674827" y="1772870"/>
            <a:ext cx="5794193" cy="1597744"/>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lang="es-419" sz="5400">
                <a:solidFill>
                  <a:srgbClr val="222222"/>
                </a:solidFill>
                <a:latin typeface="Anybody Black"/>
                <a:ea typeface="Anybody Black"/>
                <a:cs typeface="Anybody Black"/>
                <a:sym typeface="Anybody Black"/>
              </a:rPr>
              <a:t>Arquitectura Spark</a:t>
            </a:r>
            <a:endParaRPr b="0" i="0" sz="5400" u="none" cap="none" strike="noStrike">
              <a:solidFill>
                <a:srgbClr val="222222"/>
              </a:solidFill>
              <a:latin typeface="Anybody Black"/>
              <a:ea typeface="Anybody Black"/>
              <a:cs typeface="Anybody Black"/>
              <a:sym typeface="Anybody Blac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